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
      <p:font typeface="Montserrat Medium"/>
      <p:regular r:id="rId35"/>
      <p:bold r:id="rId36"/>
      <p:italic r:id="rId37"/>
      <p:boldItalic r:id="rId38"/>
    </p:embeddedFont>
    <p:embeddedFont>
      <p:font typeface="Montserrat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MontserratMedium-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MontserratMedium-italic.fntdata"/><Relationship Id="rId14" Type="http://schemas.openxmlformats.org/officeDocument/2006/relationships/slide" Target="slides/slide9.xml"/><Relationship Id="rId36" Type="http://schemas.openxmlformats.org/officeDocument/2006/relationships/font" Target="fonts/MontserratMedium-bold.fntdata"/><Relationship Id="rId17" Type="http://schemas.openxmlformats.org/officeDocument/2006/relationships/slide" Target="slides/slide12.xml"/><Relationship Id="rId39" Type="http://schemas.openxmlformats.org/officeDocument/2006/relationships/font" Target="fonts/MontserratExtraBold-bold.fntdata"/><Relationship Id="rId16" Type="http://schemas.openxmlformats.org/officeDocument/2006/relationships/slide" Target="slides/slide11.xml"/><Relationship Id="rId38" Type="http://schemas.openxmlformats.org/officeDocument/2006/relationships/font" Target="fonts/Montserrat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59d8146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59d8146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59d81468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59d81468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59d81468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59d81468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59d81468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59d81468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59d814680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59d814680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59d814680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59d814680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59d814680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59d814680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59d814680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59d814680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59d814680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59d814680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59d814680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59d814680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2d05be04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2d05be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59d814680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59d814680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59d814680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c59d814680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2d05be0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2d05be0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f4c02dda2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f4c02dda2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4c02dda2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4c02dda2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f4c02dda2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f4c02dda2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59d8146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59d814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59d8146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59d8146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59d81468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59d81468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solidFill>
                  <a:srgbClr val="E122BB"/>
                </a:solidFill>
                <a:latin typeface="Montserrat ExtraBold"/>
                <a:ea typeface="Montserrat ExtraBold"/>
                <a:cs typeface="Montserrat ExtraBold"/>
                <a:sym typeface="Montserrat ExtraBold"/>
              </a:rPr>
              <a:t>Introducción al Lenguaje Java</a:t>
            </a:r>
            <a:endParaRPr>
              <a:solidFill>
                <a:srgbClr val="E122BB"/>
              </a:solidFill>
              <a:latin typeface="Montserrat ExtraBold"/>
              <a:ea typeface="Montserrat ExtraBold"/>
              <a:cs typeface="Montserrat ExtraBold"/>
              <a:sym typeface="Montserrat ExtraBold"/>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solidFill>
                  <a:schemeClr val="lt1"/>
                </a:solidFill>
                <a:latin typeface="Montserrat Medium"/>
                <a:ea typeface="Montserrat Medium"/>
                <a:cs typeface="Montserrat Medium"/>
                <a:sym typeface="Montserrat Medium"/>
              </a:rPr>
              <a:t>Introducción al Lenguaje Java</a:t>
            </a:r>
            <a:endParaRPr>
              <a:solidFill>
                <a:schemeClr val="lt1"/>
              </a:solidFill>
              <a:latin typeface="Montserrat Medium"/>
              <a:ea typeface="Montserrat Medium"/>
              <a:cs typeface="Montserrat Medium"/>
              <a:sym typeface="Montserrat Medium"/>
            </a:endParaRPr>
          </a:p>
        </p:txBody>
      </p:sp>
      <p:sp>
        <p:nvSpPr>
          <p:cNvPr id="56" name="Google Shape;56;p13"/>
          <p:cNvSpPr txBox="1"/>
          <p:nvPr>
            <p:ph type="ctrTitle"/>
          </p:nvPr>
        </p:nvSpPr>
        <p:spPr>
          <a:xfrm>
            <a:off x="253325" y="113350"/>
            <a:ext cx="85206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1700">
                <a:solidFill>
                  <a:srgbClr val="E122BB"/>
                </a:solidFill>
                <a:latin typeface="Montserrat ExtraBold"/>
                <a:ea typeface="Montserrat ExtraBold"/>
                <a:cs typeface="Montserrat ExtraBold"/>
                <a:sym typeface="Montserrat ExtraBold"/>
              </a:rPr>
              <a:t>Programación I</a:t>
            </a:r>
            <a:endParaRPr sz="1700">
              <a:solidFill>
                <a:srgbClr val="E122BB"/>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2"/>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s-419" sz="2920">
                <a:solidFill>
                  <a:srgbClr val="E122BB"/>
                </a:solidFill>
                <a:latin typeface="Montserrat"/>
                <a:ea typeface="Montserrat"/>
                <a:cs typeface="Montserrat"/>
                <a:sym typeface="Montserrat"/>
              </a:rPr>
              <a:t>Orientado a objetos</a:t>
            </a:r>
            <a:endParaRPr b="1" sz="2920">
              <a:solidFill>
                <a:srgbClr val="E122BB"/>
              </a:solidFill>
              <a:latin typeface="Montserrat"/>
              <a:ea typeface="Montserrat"/>
              <a:cs typeface="Montserrat"/>
              <a:sym typeface="Montserrat"/>
            </a:endParaRPr>
          </a:p>
        </p:txBody>
      </p:sp>
      <p:sp>
        <p:nvSpPr>
          <p:cNvPr id="125" name="Google Shape;125;p22"/>
          <p:cNvSpPr txBox="1"/>
          <p:nvPr/>
        </p:nvSpPr>
        <p:spPr>
          <a:xfrm>
            <a:off x="300225" y="1125375"/>
            <a:ext cx="3284400" cy="35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800">
                <a:solidFill>
                  <a:srgbClr val="434343"/>
                </a:solidFill>
              </a:rPr>
              <a:t> El diseño orientado a objetos es una técnica de programación que se centra en los datos (esto es, los objetos) y en las interfaces de esos objetos.  </a:t>
            </a:r>
            <a:endParaRPr sz="1800">
              <a:solidFill>
                <a:srgbClr val="434343"/>
              </a:solidFill>
            </a:endParaRPr>
          </a:p>
          <a:p>
            <a:pPr indent="0" lvl="0" marL="0" rtl="0" algn="l">
              <a:spcBef>
                <a:spcPts val="0"/>
              </a:spcBef>
              <a:spcAft>
                <a:spcPts val="0"/>
              </a:spcAft>
              <a:buClr>
                <a:schemeClr val="dk1"/>
              </a:buClr>
              <a:buSzPts val="1100"/>
              <a:buFont typeface="Arial"/>
              <a:buNone/>
            </a:pPr>
            <a:r>
              <a:rPr lang="es-419" sz="1800">
                <a:solidFill>
                  <a:srgbClr val="434343"/>
                </a:solidFill>
              </a:rPr>
              <a:t>Hoy en día no se concibe un lenguaje de programación moderno que no esté orientado a objetos. </a:t>
            </a:r>
            <a:endParaRPr sz="1800">
              <a:solidFill>
                <a:srgbClr val="434343"/>
              </a:solidFill>
            </a:endParaRPr>
          </a:p>
          <a:p>
            <a:pPr indent="0" lvl="0" marL="0" rtl="0" algn="l">
              <a:spcBef>
                <a:spcPts val="0"/>
              </a:spcBef>
              <a:spcAft>
                <a:spcPts val="0"/>
              </a:spcAft>
              <a:buClr>
                <a:schemeClr val="dk1"/>
              </a:buClr>
              <a:buSzPts val="1100"/>
              <a:buFont typeface="Arial"/>
              <a:buNone/>
            </a:pPr>
            <a:r>
              <a:rPr lang="es-419" sz="1800">
                <a:solidFill>
                  <a:srgbClr val="434343"/>
                </a:solidFill>
              </a:rPr>
              <a:t> </a:t>
            </a:r>
            <a:endParaRPr sz="1800">
              <a:solidFill>
                <a:srgbClr val="434343"/>
              </a:solidFill>
            </a:endParaRPr>
          </a:p>
          <a:p>
            <a:pPr indent="0" lvl="0" marL="0" rtl="0" algn="l">
              <a:spcBef>
                <a:spcPts val="0"/>
              </a:spcBef>
              <a:spcAft>
                <a:spcPts val="0"/>
              </a:spcAft>
              <a:buClr>
                <a:schemeClr val="dk1"/>
              </a:buClr>
              <a:buSzPts val="1100"/>
              <a:buFont typeface="Arial"/>
              <a:buNone/>
            </a:pPr>
            <a:r>
              <a:t/>
            </a:r>
            <a:endParaRPr sz="1800">
              <a:solidFill>
                <a:srgbClr val="434343"/>
              </a:solidFill>
            </a:endParaRPr>
          </a:p>
          <a:p>
            <a:pPr indent="0" lvl="0" marL="0" rtl="0" algn="l">
              <a:spcBef>
                <a:spcPts val="0"/>
              </a:spcBef>
              <a:spcAft>
                <a:spcPts val="0"/>
              </a:spcAft>
              <a:buNone/>
            </a:pPr>
            <a:r>
              <a:t/>
            </a:r>
            <a:endParaRPr sz="1800">
              <a:solidFill>
                <a:srgbClr val="434343"/>
              </a:solidFill>
            </a:endParaRPr>
          </a:p>
        </p:txBody>
      </p:sp>
      <p:pic>
        <p:nvPicPr>
          <p:cNvPr id="126" name="Google Shape;126;p22"/>
          <p:cNvPicPr preferRelativeResize="0"/>
          <p:nvPr/>
        </p:nvPicPr>
        <p:blipFill>
          <a:blip r:embed="rId4">
            <a:alphaModFix/>
          </a:blip>
          <a:stretch>
            <a:fillRect/>
          </a:stretch>
        </p:blipFill>
        <p:spPr>
          <a:xfrm>
            <a:off x="3945150" y="1727450"/>
            <a:ext cx="4840925" cy="2723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s-419" sz="2920">
                <a:solidFill>
                  <a:srgbClr val="E122BB"/>
                </a:solidFill>
                <a:latin typeface="Montserrat"/>
                <a:ea typeface="Montserrat"/>
                <a:cs typeface="Montserrat"/>
                <a:sym typeface="Montserrat"/>
              </a:rPr>
              <a:t>Distribuido</a:t>
            </a:r>
            <a:endParaRPr b="1" sz="2920">
              <a:solidFill>
                <a:srgbClr val="E122BB"/>
              </a:solidFill>
              <a:latin typeface="Montserrat"/>
              <a:ea typeface="Montserrat"/>
              <a:cs typeface="Montserrat"/>
              <a:sym typeface="Montserrat"/>
            </a:endParaRPr>
          </a:p>
        </p:txBody>
      </p:sp>
      <p:sp>
        <p:nvSpPr>
          <p:cNvPr id="132" name="Google Shape;132;p23"/>
          <p:cNvSpPr txBox="1"/>
          <p:nvPr/>
        </p:nvSpPr>
        <p:spPr>
          <a:xfrm>
            <a:off x="300225" y="1125375"/>
            <a:ext cx="4143000" cy="3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900">
                <a:solidFill>
                  <a:srgbClr val="434343"/>
                </a:solidFill>
              </a:rPr>
              <a:t>Java posee una extensa biblioteca de rutinas para tratar protocolos de TCP/IP como HTTP y FTP. Las aplicaciones de Java pueden abrir objetos y acceder a objetos remotos con tanta facilidad como acceder a un sistema local de ficheros.  </a:t>
            </a:r>
            <a:endParaRPr sz="1900">
              <a:solidFill>
                <a:srgbClr val="434343"/>
              </a:solidFill>
            </a:endParaRPr>
          </a:p>
          <a:p>
            <a:pPr indent="0" lvl="0" marL="0" rtl="0" algn="l">
              <a:spcBef>
                <a:spcPts val="0"/>
              </a:spcBef>
              <a:spcAft>
                <a:spcPts val="0"/>
              </a:spcAft>
              <a:buClr>
                <a:schemeClr val="dk1"/>
              </a:buClr>
              <a:buSzPts val="1100"/>
              <a:buFont typeface="Arial"/>
              <a:buNone/>
            </a:pPr>
            <a:r>
              <a:rPr lang="es-419" sz="1900">
                <a:solidFill>
                  <a:srgbClr val="434343"/>
                </a:solidFill>
              </a:rPr>
              <a:t>En la actualidad la arquitectura J2EE admite aplicaciones distribuidas a gran escala.</a:t>
            </a:r>
            <a:endParaRPr sz="1900">
              <a:solidFill>
                <a:srgbClr val="434343"/>
              </a:solidFill>
            </a:endParaRPr>
          </a:p>
          <a:p>
            <a:pPr indent="0" lvl="0" marL="0" rtl="0" algn="l">
              <a:spcBef>
                <a:spcPts val="0"/>
              </a:spcBef>
              <a:spcAft>
                <a:spcPts val="0"/>
              </a:spcAft>
              <a:buClr>
                <a:schemeClr val="dk1"/>
              </a:buClr>
              <a:buSzPts val="1100"/>
              <a:buFont typeface="Arial"/>
              <a:buNone/>
            </a:pPr>
            <a:r>
              <a:t/>
            </a:r>
            <a:endParaRPr sz="1900">
              <a:solidFill>
                <a:srgbClr val="434343"/>
              </a:solidFill>
            </a:endParaRPr>
          </a:p>
          <a:p>
            <a:pPr indent="0" lvl="0" marL="0" rtl="0" algn="l">
              <a:spcBef>
                <a:spcPts val="0"/>
              </a:spcBef>
              <a:spcAft>
                <a:spcPts val="0"/>
              </a:spcAft>
              <a:buNone/>
            </a:pPr>
            <a:r>
              <a:t/>
            </a:r>
            <a:endParaRPr sz="1900">
              <a:solidFill>
                <a:srgbClr val="434343"/>
              </a:solidFill>
            </a:endParaRPr>
          </a:p>
        </p:txBody>
      </p:sp>
      <p:pic>
        <p:nvPicPr>
          <p:cNvPr id="133" name="Google Shape;133;p23"/>
          <p:cNvPicPr preferRelativeResize="0"/>
          <p:nvPr/>
        </p:nvPicPr>
        <p:blipFill>
          <a:blip r:embed="rId4">
            <a:alphaModFix/>
          </a:blip>
          <a:stretch>
            <a:fillRect/>
          </a:stretch>
        </p:blipFill>
        <p:spPr>
          <a:xfrm>
            <a:off x="5429850" y="1904913"/>
            <a:ext cx="3192600" cy="21255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4"/>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s-419" sz="2920">
                <a:solidFill>
                  <a:srgbClr val="E122BB"/>
                </a:solidFill>
                <a:latin typeface="Montserrat"/>
                <a:ea typeface="Montserrat"/>
                <a:cs typeface="Montserrat"/>
                <a:sym typeface="Montserrat"/>
              </a:rPr>
              <a:t>Robusto</a:t>
            </a:r>
            <a:endParaRPr b="1" sz="2920">
              <a:solidFill>
                <a:srgbClr val="E122BB"/>
              </a:solidFill>
              <a:latin typeface="Montserrat"/>
              <a:ea typeface="Montserrat"/>
              <a:cs typeface="Montserrat"/>
              <a:sym typeface="Montserrat"/>
            </a:endParaRPr>
          </a:p>
        </p:txBody>
      </p:sp>
      <p:sp>
        <p:nvSpPr>
          <p:cNvPr id="139" name="Google Shape;139;p24"/>
          <p:cNvSpPr txBox="1"/>
          <p:nvPr/>
        </p:nvSpPr>
        <p:spPr>
          <a:xfrm>
            <a:off x="300225" y="1125375"/>
            <a:ext cx="5526900" cy="3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900">
                <a:solidFill>
                  <a:srgbClr val="434343"/>
                </a:solidFill>
              </a:rPr>
              <a:t> Java está diseñado para escribir programas que deben resultar fiables en múltiples sentidos. Java hace hincapié en la comprobación temprana de posibles errores, efectúa después una comprobación dinámica (en el momento de la ejecución) y elimina las situaciones proclives a error.  </a:t>
            </a:r>
            <a:endParaRPr sz="1900">
              <a:solidFill>
                <a:srgbClr val="434343"/>
              </a:solidFill>
            </a:endParaRPr>
          </a:p>
          <a:p>
            <a:pPr indent="0" lvl="0" marL="0" rtl="0" algn="l">
              <a:spcBef>
                <a:spcPts val="0"/>
              </a:spcBef>
              <a:spcAft>
                <a:spcPts val="0"/>
              </a:spcAft>
              <a:buNone/>
            </a:pPr>
            <a:r>
              <a:rPr lang="es-419" sz="1900">
                <a:solidFill>
                  <a:srgbClr val="434343"/>
                </a:solidFill>
              </a:rPr>
              <a:t>El compilador de Java detecta muchos errores que en otros lenguajes de programación sólo sería posible detectarlos en tiempo de ejecución.</a:t>
            </a:r>
            <a:endParaRPr sz="1900">
              <a:solidFill>
                <a:srgbClr val="434343"/>
              </a:solidFill>
            </a:endParaRPr>
          </a:p>
        </p:txBody>
      </p:sp>
      <p:pic>
        <p:nvPicPr>
          <p:cNvPr id="140" name="Google Shape;140;p24"/>
          <p:cNvPicPr preferRelativeResize="0"/>
          <p:nvPr/>
        </p:nvPicPr>
        <p:blipFill>
          <a:blip r:embed="rId4">
            <a:alphaModFix/>
          </a:blip>
          <a:stretch>
            <a:fillRect/>
          </a:stretch>
        </p:blipFill>
        <p:spPr>
          <a:xfrm>
            <a:off x="6518700" y="1067000"/>
            <a:ext cx="2166602" cy="376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5"/>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s-419" sz="2920">
                <a:solidFill>
                  <a:srgbClr val="E122BB"/>
                </a:solidFill>
                <a:latin typeface="Montserrat"/>
                <a:ea typeface="Montserrat"/>
                <a:cs typeface="Montserrat"/>
                <a:sym typeface="Montserrat"/>
              </a:rPr>
              <a:t>Seguro</a:t>
            </a:r>
            <a:endParaRPr b="1" sz="2920">
              <a:solidFill>
                <a:srgbClr val="E122BB"/>
              </a:solidFill>
              <a:latin typeface="Montserrat"/>
              <a:ea typeface="Montserrat"/>
              <a:cs typeface="Montserrat"/>
              <a:sym typeface="Montserrat"/>
            </a:endParaRPr>
          </a:p>
        </p:txBody>
      </p:sp>
      <p:sp>
        <p:nvSpPr>
          <p:cNvPr id="146" name="Google Shape;146;p25"/>
          <p:cNvSpPr txBox="1"/>
          <p:nvPr/>
        </p:nvSpPr>
        <p:spPr>
          <a:xfrm>
            <a:off x="300225" y="1016025"/>
            <a:ext cx="5226900" cy="38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900">
                <a:solidFill>
                  <a:srgbClr val="434343"/>
                </a:solidFill>
              </a:rPr>
              <a:t> Java está diseñado para utilizarse en entornos distribuidos o en entornos de red. Con este fin, se ha hecho mucho hincapié en la seguridad. Java permite construir sistemas libres de virus y manipulaciones.  </a:t>
            </a:r>
            <a:endParaRPr sz="1900">
              <a:solidFill>
                <a:srgbClr val="434343"/>
              </a:solidFill>
            </a:endParaRPr>
          </a:p>
          <a:p>
            <a:pPr indent="0" lvl="0" marL="0" rtl="0" algn="l">
              <a:spcBef>
                <a:spcPts val="0"/>
              </a:spcBef>
              <a:spcAft>
                <a:spcPts val="0"/>
              </a:spcAft>
              <a:buNone/>
            </a:pPr>
            <a:r>
              <a:rPr lang="es-419" sz="1900">
                <a:solidFill>
                  <a:srgbClr val="434343"/>
                </a:solidFill>
              </a:rPr>
              <a:t>Java se ha diseñado para evitar ciertos ataques como por ejemplo:  </a:t>
            </a:r>
            <a:endParaRPr sz="1900">
              <a:solidFill>
                <a:srgbClr val="434343"/>
              </a:solidFill>
            </a:endParaRPr>
          </a:p>
          <a:p>
            <a:pPr indent="0" lvl="0" marL="0" rtl="0" algn="l">
              <a:spcBef>
                <a:spcPts val="0"/>
              </a:spcBef>
              <a:spcAft>
                <a:spcPts val="0"/>
              </a:spcAft>
              <a:buNone/>
            </a:pPr>
            <a:r>
              <a:rPr lang="es-419" sz="1900">
                <a:solidFill>
                  <a:srgbClr val="434343"/>
                </a:solidFill>
              </a:rPr>
              <a:t>• Desbordar la pila de ejecución, ataque común de gusanos y virus.  </a:t>
            </a:r>
            <a:endParaRPr sz="1900">
              <a:solidFill>
                <a:srgbClr val="434343"/>
              </a:solidFill>
            </a:endParaRPr>
          </a:p>
          <a:p>
            <a:pPr indent="0" lvl="0" marL="0" rtl="0" algn="l">
              <a:spcBef>
                <a:spcPts val="0"/>
              </a:spcBef>
              <a:spcAft>
                <a:spcPts val="0"/>
              </a:spcAft>
              <a:buNone/>
            </a:pPr>
            <a:r>
              <a:rPr lang="es-419" sz="1900">
                <a:solidFill>
                  <a:srgbClr val="434343"/>
                </a:solidFill>
              </a:rPr>
              <a:t>• Corromper la memoria fuera de su propio proceso.  </a:t>
            </a:r>
            <a:endParaRPr sz="1900">
              <a:solidFill>
                <a:srgbClr val="434343"/>
              </a:solidFill>
            </a:endParaRPr>
          </a:p>
          <a:p>
            <a:pPr indent="0" lvl="0" marL="0" rtl="0" algn="l">
              <a:spcBef>
                <a:spcPts val="0"/>
              </a:spcBef>
              <a:spcAft>
                <a:spcPts val="0"/>
              </a:spcAft>
              <a:buNone/>
            </a:pPr>
            <a:r>
              <a:rPr lang="es-419" sz="1900">
                <a:solidFill>
                  <a:srgbClr val="434343"/>
                </a:solidFill>
              </a:rPr>
              <a:t>• Leer o escribir ficheros sin permiso. </a:t>
            </a:r>
            <a:endParaRPr sz="1900">
              <a:solidFill>
                <a:srgbClr val="434343"/>
              </a:solidFill>
            </a:endParaRPr>
          </a:p>
          <a:p>
            <a:pPr indent="0" lvl="0" marL="0" rtl="0" algn="l">
              <a:spcBef>
                <a:spcPts val="0"/>
              </a:spcBef>
              <a:spcAft>
                <a:spcPts val="0"/>
              </a:spcAft>
              <a:buNone/>
            </a:pPr>
            <a:r>
              <a:t/>
            </a:r>
            <a:endParaRPr sz="1900">
              <a:solidFill>
                <a:srgbClr val="434343"/>
              </a:solidFill>
            </a:endParaRPr>
          </a:p>
          <a:p>
            <a:pPr indent="0" lvl="0" marL="0" rtl="0" algn="l">
              <a:spcBef>
                <a:spcPts val="0"/>
              </a:spcBef>
              <a:spcAft>
                <a:spcPts val="0"/>
              </a:spcAft>
              <a:buNone/>
            </a:pPr>
            <a:r>
              <a:t/>
            </a:r>
            <a:endParaRPr sz="1900">
              <a:solidFill>
                <a:srgbClr val="434343"/>
              </a:solidFill>
            </a:endParaRPr>
          </a:p>
        </p:txBody>
      </p:sp>
      <p:pic>
        <p:nvPicPr>
          <p:cNvPr id="147" name="Google Shape;147;p25"/>
          <p:cNvPicPr preferRelativeResize="0"/>
          <p:nvPr/>
        </p:nvPicPr>
        <p:blipFill>
          <a:blip r:embed="rId4">
            <a:alphaModFix/>
          </a:blip>
          <a:stretch>
            <a:fillRect/>
          </a:stretch>
        </p:blipFill>
        <p:spPr>
          <a:xfrm>
            <a:off x="5759750" y="1016025"/>
            <a:ext cx="3039902" cy="1709950"/>
          </a:xfrm>
          <a:prstGeom prst="rect">
            <a:avLst/>
          </a:prstGeom>
          <a:noFill/>
          <a:ln>
            <a:noFill/>
          </a:ln>
        </p:spPr>
      </p:pic>
      <p:sp>
        <p:nvSpPr>
          <p:cNvPr id="148" name="Google Shape;148;p25"/>
          <p:cNvSpPr txBox="1"/>
          <p:nvPr/>
        </p:nvSpPr>
        <p:spPr>
          <a:xfrm>
            <a:off x="5793725" y="2851000"/>
            <a:ext cx="3039900" cy="19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700">
                <a:solidFill>
                  <a:srgbClr val="434343"/>
                </a:solidFill>
              </a:rPr>
              <a:t>Con el tiempo se han ido añadiendo nuevas características de seguridad como por ejemplo las clases con firma digital. Esto permite saber quién ha escrito las clases.  </a:t>
            </a:r>
            <a:endParaRPr sz="16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s-419" sz="2920">
                <a:solidFill>
                  <a:srgbClr val="E122BB"/>
                </a:solidFill>
                <a:latin typeface="Montserrat"/>
                <a:ea typeface="Montserrat"/>
                <a:cs typeface="Montserrat"/>
                <a:sym typeface="Montserrat"/>
              </a:rPr>
              <a:t>Neutro respecto a la arquitectura</a:t>
            </a:r>
            <a:endParaRPr b="1" sz="2920">
              <a:solidFill>
                <a:srgbClr val="E122BB"/>
              </a:solidFill>
              <a:latin typeface="Montserrat"/>
              <a:ea typeface="Montserrat"/>
              <a:cs typeface="Montserrat"/>
              <a:sym typeface="Montserrat"/>
            </a:endParaRPr>
          </a:p>
        </p:txBody>
      </p:sp>
      <p:sp>
        <p:nvSpPr>
          <p:cNvPr id="154" name="Google Shape;154;p26"/>
          <p:cNvSpPr txBox="1"/>
          <p:nvPr/>
        </p:nvSpPr>
        <p:spPr>
          <a:xfrm>
            <a:off x="283550" y="977400"/>
            <a:ext cx="5143500" cy="38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700">
                <a:solidFill>
                  <a:srgbClr val="434343"/>
                </a:solidFill>
              </a:rPr>
              <a:t>Al compilar un programa Java, se genera automáticamente un fichero de bytecodes independiente de la arquitectura de la máquina. El fichero de bytecodes será interpretado por la máquina virtual de Java (JRE).  </a:t>
            </a:r>
            <a:endParaRPr sz="1700">
              <a:solidFill>
                <a:srgbClr val="434343"/>
              </a:solidFill>
            </a:endParaRPr>
          </a:p>
          <a:p>
            <a:pPr indent="0" lvl="0" marL="0" rtl="0" algn="l">
              <a:spcBef>
                <a:spcPts val="0"/>
              </a:spcBef>
              <a:spcAft>
                <a:spcPts val="0"/>
              </a:spcAft>
              <a:buNone/>
            </a:pPr>
            <a:r>
              <a:t/>
            </a:r>
            <a:endParaRPr sz="1700">
              <a:solidFill>
                <a:srgbClr val="434343"/>
              </a:solidFill>
            </a:endParaRPr>
          </a:p>
          <a:p>
            <a:pPr indent="0" lvl="0" marL="0" rtl="0" algn="l">
              <a:spcBef>
                <a:spcPts val="0"/>
              </a:spcBef>
              <a:spcAft>
                <a:spcPts val="0"/>
              </a:spcAft>
              <a:buNone/>
            </a:pPr>
            <a:r>
              <a:rPr lang="es-419" sz="1700">
                <a:solidFill>
                  <a:srgbClr val="434343"/>
                </a:solidFill>
              </a:rPr>
              <a:t>Lo único que habrá que tener instalado en la máquina donde se desea ejecutar el programa Java es la máquina virtual de Java.  </a:t>
            </a:r>
            <a:endParaRPr sz="1700">
              <a:solidFill>
                <a:srgbClr val="434343"/>
              </a:solidFill>
            </a:endParaRPr>
          </a:p>
          <a:p>
            <a:pPr indent="0" lvl="0" marL="0" rtl="0" algn="l">
              <a:spcBef>
                <a:spcPts val="0"/>
              </a:spcBef>
              <a:spcAft>
                <a:spcPts val="0"/>
              </a:spcAft>
              <a:buNone/>
            </a:pPr>
            <a:r>
              <a:t/>
            </a:r>
            <a:endParaRPr sz="1700">
              <a:solidFill>
                <a:srgbClr val="434343"/>
              </a:solidFill>
            </a:endParaRPr>
          </a:p>
          <a:p>
            <a:pPr indent="0" lvl="0" marL="0" rtl="0" algn="l">
              <a:spcBef>
                <a:spcPts val="0"/>
              </a:spcBef>
              <a:spcAft>
                <a:spcPts val="0"/>
              </a:spcAft>
              <a:buNone/>
            </a:pPr>
            <a:r>
              <a:rPr lang="es-419" sz="1700">
                <a:solidFill>
                  <a:srgbClr val="434343"/>
                </a:solidFill>
              </a:rPr>
              <a:t>Un programa escrito en Java funcionará igual en una máquina con Windows, Linux, Unix, Solaris etc. También será independiente del hardware (procesador, placa, memoria etc.)</a:t>
            </a:r>
            <a:endParaRPr sz="1700">
              <a:solidFill>
                <a:srgbClr val="434343"/>
              </a:solidFill>
            </a:endParaRPr>
          </a:p>
        </p:txBody>
      </p:sp>
      <p:grpSp>
        <p:nvGrpSpPr>
          <p:cNvPr id="155" name="Google Shape;155;p26"/>
          <p:cNvGrpSpPr/>
          <p:nvPr/>
        </p:nvGrpSpPr>
        <p:grpSpPr>
          <a:xfrm>
            <a:off x="5510356" y="977432"/>
            <a:ext cx="3343855" cy="1899016"/>
            <a:chOff x="2879150" y="1706400"/>
            <a:chExt cx="6065400" cy="3315900"/>
          </a:xfrm>
        </p:grpSpPr>
        <p:sp>
          <p:nvSpPr>
            <p:cNvPr id="156" name="Google Shape;156;p26"/>
            <p:cNvSpPr/>
            <p:nvPr/>
          </p:nvSpPr>
          <p:spPr>
            <a:xfrm>
              <a:off x="2879150" y="1706400"/>
              <a:ext cx="6065400" cy="3315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6"/>
            <p:cNvPicPr preferRelativeResize="0"/>
            <p:nvPr/>
          </p:nvPicPr>
          <p:blipFill>
            <a:blip r:embed="rId4">
              <a:alphaModFix/>
            </a:blip>
            <a:stretch>
              <a:fillRect/>
            </a:stretch>
          </p:blipFill>
          <p:spPr>
            <a:xfrm>
              <a:off x="2891375" y="2606779"/>
              <a:ext cx="5905700" cy="2399221"/>
            </a:xfrm>
            <a:prstGeom prst="rect">
              <a:avLst/>
            </a:prstGeom>
            <a:noFill/>
            <a:ln>
              <a:noFill/>
            </a:ln>
          </p:spPr>
        </p:pic>
        <p:pic>
          <p:nvPicPr>
            <p:cNvPr id="158" name="Google Shape;158;p26"/>
            <p:cNvPicPr preferRelativeResize="0"/>
            <p:nvPr/>
          </p:nvPicPr>
          <p:blipFill>
            <a:blip r:embed="rId5">
              <a:alphaModFix/>
            </a:blip>
            <a:stretch>
              <a:fillRect/>
            </a:stretch>
          </p:blipFill>
          <p:spPr>
            <a:xfrm>
              <a:off x="5266535" y="1751775"/>
              <a:ext cx="1286143" cy="882398"/>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7"/>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s-419" sz="2920">
                <a:solidFill>
                  <a:srgbClr val="E122BB"/>
                </a:solidFill>
                <a:latin typeface="Montserrat"/>
                <a:ea typeface="Montserrat"/>
                <a:cs typeface="Montserrat"/>
                <a:sym typeface="Montserrat"/>
              </a:rPr>
              <a:t>Adaptable</a:t>
            </a:r>
            <a:endParaRPr b="1" sz="2920">
              <a:solidFill>
                <a:srgbClr val="E122BB"/>
              </a:solidFill>
              <a:latin typeface="Montserrat"/>
              <a:ea typeface="Montserrat"/>
              <a:cs typeface="Montserrat"/>
              <a:sym typeface="Montserrat"/>
            </a:endParaRPr>
          </a:p>
        </p:txBody>
      </p:sp>
      <p:sp>
        <p:nvSpPr>
          <p:cNvPr id="164" name="Google Shape;164;p27"/>
          <p:cNvSpPr txBox="1"/>
          <p:nvPr/>
        </p:nvSpPr>
        <p:spPr>
          <a:xfrm>
            <a:off x="283550" y="977400"/>
            <a:ext cx="8436300" cy="387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800">
                <a:solidFill>
                  <a:schemeClr val="dk1"/>
                </a:solidFill>
                <a:latin typeface="Lato"/>
                <a:ea typeface="Lato"/>
                <a:cs typeface="Lato"/>
                <a:sym typeface="Lato"/>
              </a:rPr>
              <a:t>Los tamaños de los datos primitivos están especificados, así como el comportamiento de la aritmética que se les aplica  </a:t>
            </a:r>
            <a:endParaRPr sz="1800">
              <a:solidFill>
                <a:schemeClr val="dk1"/>
              </a:solidFill>
              <a:latin typeface="Lato"/>
              <a:ea typeface="Lato"/>
              <a:cs typeface="Lato"/>
              <a:sym typeface="Lato"/>
            </a:endParaRPr>
          </a:p>
          <a:p>
            <a:pPr indent="0" lvl="0" marL="0" rtl="0" algn="l">
              <a:lnSpc>
                <a:spcPct val="115000"/>
              </a:lnSpc>
              <a:spcBef>
                <a:spcPts val="1600"/>
              </a:spcBef>
              <a:spcAft>
                <a:spcPts val="0"/>
              </a:spcAft>
              <a:buNone/>
            </a:pPr>
            <a:r>
              <a:rPr lang="es-419" sz="1800">
                <a:solidFill>
                  <a:schemeClr val="dk1"/>
                </a:solidFill>
                <a:latin typeface="Lato"/>
                <a:ea typeface="Lato"/>
                <a:cs typeface="Lato"/>
                <a:sym typeface="Lato"/>
              </a:rPr>
              <a:t>Ejemplo: en Java un int siempre es un entero de 32 bits. En C o C++ puede ser de 16 bits o de 32 bits.  </a:t>
            </a:r>
            <a:endParaRPr sz="1800">
              <a:solidFill>
                <a:schemeClr val="dk1"/>
              </a:solidFill>
              <a:latin typeface="Lato"/>
              <a:ea typeface="Lato"/>
              <a:cs typeface="Lato"/>
              <a:sym typeface="Lato"/>
            </a:endParaRPr>
          </a:p>
          <a:p>
            <a:pPr indent="0" lvl="0" marL="0" rtl="0" algn="l">
              <a:lnSpc>
                <a:spcPct val="115000"/>
              </a:lnSpc>
              <a:spcBef>
                <a:spcPts val="1600"/>
              </a:spcBef>
              <a:spcAft>
                <a:spcPts val="0"/>
              </a:spcAft>
              <a:buNone/>
            </a:pPr>
            <a:r>
              <a:rPr lang="es-419" sz="1800">
                <a:solidFill>
                  <a:schemeClr val="dk1"/>
                </a:solidFill>
                <a:latin typeface="Lato"/>
                <a:ea typeface="Lato"/>
                <a:cs typeface="Lato"/>
                <a:sym typeface="Lato"/>
              </a:rPr>
              <a:t>Al tener un tamaño prefijado para los tipos de datos se elimina uno de los principales quebraderos de cabeza a la hora de crear adaptaciones. </a:t>
            </a:r>
            <a:endParaRPr sz="1800">
              <a:solidFill>
                <a:schemeClr val="dk1"/>
              </a:solidFill>
              <a:latin typeface="Lato"/>
              <a:ea typeface="Lato"/>
              <a:cs typeface="Lato"/>
              <a:sym typeface="Lato"/>
            </a:endParaRPr>
          </a:p>
          <a:p>
            <a:pPr indent="0" lvl="0" marL="0" rtl="0" algn="l">
              <a:lnSpc>
                <a:spcPct val="115000"/>
              </a:lnSpc>
              <a:spcBef>
                <a:spcPts val="1600"/>
              </a:spcBef>
              <a:spcAft>
                <a:spcPts val="1600"/>
              </a:spcAft>
              <a:buNone/>
            </a:pPr>
            <a:r>
              <a:rPr lang="es-419" sz="1800">
                <a:solidFill>
                  <a:schemeClr val="dk1"/>
                </a:solidFill>
                <a:latin typeface="Lato"/>
                <a:ea typeface="Lato"/>
                <a:cs typeface="Lato"/>
                <a:sym typeface="Lato"/>
              </a:rPr>
              <a:t>Crear un programa que tenga el mismo aspecto en Windows, Macintosh o variantes de Unix es un gran esfuerzo para el programador. Java proporciona una interfaz de usuario común a todas las plataformas.</a:t>
            </a:r>
            <a:endParaRPr sz="17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8"/>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s-419" sz="2920">
                <a:solidFill>
                  <a:srgbClr val="E122BB"/>
                </a:solidFill>
                <a:latin typeface="Montserrat"/>
                <a:ea typeface="Montserrat"/>
                <a:cs typeface="Montserrat"/>
                <a:sym typeface="Montserrat"/>
              </a:rPr>
              <a:t>Interpretado</a:t>
            </a:r>
            <a:endParaRPr b="1" sz="2920">
              <a:solidFill>
                <a:srgbClr val="E122BB"/>
              </a:solidFill>
              <a:latin typeface="Montserrat"/>
              <a:ea typeface="Montserrat"/>
              <a:cs typeface="Montserrat"/>
              <a:sym typeface="Montserrat"/>
            </a:endParaRPr>
          </a:p>
        </p:txBody>
      </p:sp>
      <p:sp>
        <p:nvSpPr>
          <p:cNvPr id="170" name="Google Shape;170;p28"/>
          <p:cNvSpPr txBox="1"/>
          <p:nvPr/>
        </p:nvSpPr>
        <p:spPr>
          <a:xfrm>
            <a:off x="283550" y="977400"/>
            <a:ext cx="8436300" cy="387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sz="1800">
                <a:solidFill>
                  <a:schemeClr val="dk1"/>
                </a:solidFill>
                <a:latin typeface="Lato"/>
                <a:ea typeface="Lato"/>
                <a:cs typeface="Lato"/>
                <a:sym typeface="Lato"/>
              </a:rPr>
              <a:t>Al compilar un programa Java, el compilador genera un fichero de bytecodes que posteriormente será interpretado por la JRE (máquina virtual de Java).  </a:t>
            </a:r>
            <a:endParaRPr sz="1800">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9"/>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419" sz="2920">
                <a:solidFill>
                  <a:srgbClr val="E122BB"/>
                </a:solidFill>
                <a:latin typeface="Montserrat"/>
                <a:ea typeface="Montserrat"/>
                <a:cs typeface="Montserrat"/>
                <a:sym typeface="Montserrat"/>
              </a:rPr>
              <a:t>Alto rendimiento</a:t>
            </a:r>
            <a:endParaRPr b="1" sz="2920">
              <a:solidFill>
                <a:srgbClr val="E122BB"/>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2920">
              <a:solidFill>
                <a:srgbClr val="E122BB"/>
              </a:solidFill>
              <a:latin typeface="Montserrat"/>
              <a:ea typeface="Montserrat"/>
              <a:cs typeface="Montserrat"/>
              <a:sym typeface="Montserrat"/>
            </a:endParaRPr>
          </a:p>
          <a:p>
            <a:pPr indent="0" lvl="0" marL="0" rtl="0" algn="ctr">
              <a:spcBef>
                <a:spcPts val="0"/>
              </a:spcBef>
              <a:spcAft>
                <a:spcPts val="0"/>
              </a:spcAft>
              <a:buSzPts val="1100"/>
              <a:buNone/>
            </a:pPr>
            <a:r>
              <a:t/>
            </a:r>
            <a:endParaRPr b="1" sz="2920">
              <a:solidFill>
                <a:srgbClr val="E122BB"/>
              </a:solidFill>
              <a:latin typeface="Montserrat"/>
              <a:ea typeface="Montserrat"/>
              <a:cs typeface="Montserrat"/>
              <a:sym typeface="Montserrat"/>
            </a:endParaRPr>
          </a:p>
        </p:txBody>
      </p:sp>
      <p:sp>
        <p:nvSpPr>
          <p:cNvPr id="176" name="Google Shape;176;p29"/>
          <p:cNvSpPr txBox="1"/>
          <p:nvPr/>
        </p:nvSpPr>
        <p:spPr>
          <a:xfrm>
            <a:off x="283550" y="977400"/>
            <a:ext cx="5251800" cy="387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700">
                <a:solidFill>
                  <a:schemeClr val="dk1"/>
                </a:solidFill>
                <a:latin typeface="Lato"/>
                <a:ea typeface="Lato"/>
                <a:cs typeface="Lato"/>
                <a:sym typeface="Lato"/>
              </a:rPr>
              <a:t>El rendimiento de los bytecodes suele ser aceptable en la mayoría de las ocasiones, pero para aquellas ocasiones en las que no resulte suficiente, existe la posibilidad de traducir sobre la marcha esos bytecodes a código máquina. Los resultados de esa traducción se guardan en memoria y cuando se vuelvan a necesitar se recurre a ellos. Esto acelera en muchas ocasiones el proceso de Interpretación de los bytecodes.  </a:t>
            </a:r>
            <a:endParaRPr sz="1700">
              <a:solidFill>
                <a:schemeClr val="dk1"/>
              </a:solidFill>
              <a:latin typeface="Lato"/>
              <a:ea typeface="Lato"/>
              <a:cs typeface="Lato"/>
              <a:sym typeface="Lato"/>
            </a:endParaRPr>
          </a:p>
          <a:p>
            <a:pPr indent="0" lvl="0" marL="0" rtl="0" algn="l">
              <a:lnSpc>
                <a:spcPct val="115000"/>
              </a:lnSpc>
              <a:spcBef>
                <a:spcPts val="1600"/>
              </a:spcBef>
              <a:spcAft>
                <a:spcPts val="1600"/>
              </a:spcAft>
              <a:buNone/>
            </a:pPr>
            <a:r>
              <a:rPr lang="es-419" sz="1700">
                <a:solidFill>
                  <a:schemeClr val="dk1"/>
                </a:solidFill>
                <a:latin typeface="Lato"/>
                <a:ea typeface="Lato"/>
                <a:cs typeface="Lato"/>
                <a:sym typeface="Lato"/>
              </a:rPr>
              <a:t>A esta característica se la denomina JIT (Just in Time), que viene a querer decir traducción sobre la marcha.</a:t>
            </a:r>
            <a:endParaRPr sz="1700">
              <a:solidFill>
                <a:schemeClr val="dk1"/>
              </a:solidFill>
              <a:latin typeface="Lato"/>
              <a:ea typeface="Lato"/>
              <a:cs typeface="Lato"/>
              <a:sym typeface="Lato"/>
            </a:endParaRPr>
          </a:p>
        </p:txBody>
      </p:sp>
      <p:pic>
        <p:nvPicPr>
          <p:cNvPr id="177" name="Google Shape;177;p29"/>
          <p:cNvPicPr preferRelativeResize="0"/>
          <p:nvPr/>
        </p:nvPicPr>
        <p:blipFill>
          <a:blip r:embed="rId4">
            <a:alphaModFix/>
          </a:blip>
          <a:stretch>
            <a:fillRect/>
          </a:stretch>
        </p:blipFill>
        <p:spPr>
          <a:xfrm>
            <a:off x="5646000" y="1022150"/>
            <a:ext cx="3192600" cy="22404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0"/>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s-419" sz="2920">
                <a:solidFill>
                  <a:srgbClr val="E122BB"/>
                </a:solidFill>
                <a:latin typeface="Montserrat"/>
                <a:ea typeface="Montserrat"/>
                <a:cs typeface="Montserrat"/>
                <a:sym typeface="Montserrat"/>
              </a:rPr>
              <a:t>Multihilo</a:t>
            </a:r>
            <a:endParaRPr b="1" sz="2920">
              <a:solidFill>
                <a:srgbClr val="E122BB"/>
              </a:solidFill>
              <a:latin typeface="Montserrat"/>
              <a:ea typeface="Montserrat"/>
              <a:cs typeface="Montserrat"/>
              <a:sym typeface="Montserrat"/>
            </a:endParaRPr>
          </a:p>
          <a:p>
            <a:pPr indent="0" lvl="0" marL="0" rtl="0" algn="ctr">
              <a:spcBef>
                <a:spcPts val="0"/>
              </a:spcBef>
              <a:spcAft>
                <a:spcPts val="0"/>
              </a:spcAft>
              <a:buSzPts val="1100"/>
              <a:buNone/>
            </a:pPr>
            <a:r>
              <a:t/>
            </a:r>
            <a:endParaRPr b="1" sz="2920">
              <a:solidFill>
                <a:srgbClr val="E122BB"/>
              </a:solidFill>
              <a:latin typeface="Montserrat"/>
              <a:ea typeface="Montserrat"/>
              <a:cs typeface="Montserrat"/>
              <a:sym typeface="Montserrat"/>
            </a:endParaRPr>
          </a:p>
          <a:p>
            <a:pPr indent="0" lvl="0" marL="0" rtl="0" algn="ctr">
              <a:spcBef>
                <a:spcPts val="0"/>
              </a:spcBef>
              <a:spcAft>
                <a:spcPts val="0"/>
              </a:spcAft>
              <a:buSzPts val="1100"/>
              <a:buNone/>
            </a:pPr>
            <a:r>
              <a:t/>
            </a:r>
            <a:endParaRPr b="1" sz="2920">
              <a:solidFill>
                <a:srgbClr val="E122BB"/>
              </a:solidFill>
              <a:latin typeface="Montserrat"/>
              <a:ea typeface="Montserrat"/>
              <a:cs typeface="Montserrat"/>
              <a:sym typeface="Montserrat"/>
            </a:endParaRPr>
          </a:p>
        </p:txBody>
      </p:sp>
      <p:sp>
        <p:nvSpPr>
          <p:cNvPr id="183" name="Google Shape;183;p30"/>
          <p:cNvSpPr txBox="1"/>
          <p:nvPr/>
        </p:nvSpPr>
        <p:spPr>
          <a:xfrm>
            <a:off x="283550" y="977400"/>
            <a:ext cx="4501500" cy="387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700">
                <a:solidFill>
                  <a:schemeClr val="dk1"/>
                </a:solidFill>
                <a:latin typeface="Lato"/>
                <a:ea typeface="Lato"/>
                <a:cs typeface="Lato"/>
                <a:sym typeface="Lato"/>
              </a:rPr>
              <a:t>La ejecución multihilo consiste fundamentalmente en la ejecución de varias partes de código a la vez, de forma que a la hora de ejecutar el programa parecerá una ejecución multitarea.  </a:t>
            </a:r>
            <a:endParaRPr sz="1700">
              <a:solidFill>
                <a:schemeClr val="dk1"/>
              </a:solidFill>
              <a:latin typeface="Lato"/>
              <a:ea typeface="Lato"/>
              <a:cs typeface="Lato"/>
              <a:sym typeface="Lato"/>
            </a:endParaRPr>
          </a:p>
          <a:p>
            <a:pPr indent="0" lvl="0" marL="0" rtl="0" algn="l">
              <a:lnSpc>
                <a:spcPct val="115000"/>
              </a:lnSpc>
              <a:spcBef>
                <a:spcPts val="1600"/>
              </a:spcBef>
              <a:spcAft>
                <a:spcPts val="1600"/>
              </a:spcAft>
              <a:buNone/>
            </a:pPr>
            <a:r>
              <a:rPr lang="es-419" sz="1700">
                <a:solidFill>
                  <a:schemeClr val="dk1"/>
                </a:solidFill>
                <a:latin typeface="Lato"/>
                <a:ea typeface="Lato"/>
                <a:cs typeface="Lato"/>
                <a:sym typeface="Lato"/>
              </a:rPr>
              <a:t>Esta es una de las características más atractivas de Java.</a:t>
            </a:r>
            <a:endParaRPr sz="1700">
              <a:solidFill>
                <a:schemeClr val="dk1"/>
              </a:solidFill>
              <a:latin typeface="Lato"/>
              <a:ea typeface="Lato"/>
              <a:cs typeface="Lato"/>
              <a:sym typeface="Lato"/>
            </a:endParaRPr>
          </a:p>
        </p:txBody>
      </p:sp>
      <p:pic>
        <p:nvPicPr>
          <p:cNvPr id="184" name="Google Shape;184;p30"/>
          <p:cNvPicPr preferRelativeResize="0"/>
          <p:nvPr/>
        </p:nvPicPr>
        <p:blipFill>
          <a:blip r:embed="rId4">
            <a:alphaModFix/>
          </a:blip>
          <a:stretch>
            <a:fillRect/>
          </a:stretch>
        </p:blipFill>
        <p:spPr>
          <a:xfrm>
            <a:off x="5383176" y="1067025"/>
            <a:ext cx="3270527" cy="3596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1"/>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s-419" sz="2920">
                <a:solidFill>
                  <a:srgbClr val="E122BB"/>
                </a:solidFill>
                <a:latin typeface="Montserrat"/>
                <a:ea typeface="Montserrat"/>
                <a:cs typeface="Montserrat"/>
                <a:sym typeface="Montserrat"/>
              </a:rPr>
              <a:t>Dinámico</a:t>
            </a:r>
            <a:endParaRPr b="1" sz="2920">
              <a:solidFill>
                <a:srgbClr val="E122BB"/>
              </a:solidFill>
              <a:latin typeface="Montserrat"/>
              <a:ea typeface="Montserrat"/>
              <a:cs typeface="Montserrat"/>
              <a:sym typeface="Montserrat"/>
            </a:endParaRPr>
          </a:p>
          <a:p>
            <a:pPr indent="0" lvl="0" marL="0" rtl="0" algn="ctr">
              <a:spcBef>
                <a:spcPts val="0"/>
              </a:spcBef>
              <a:spcAft>
                <a:spcPts val="0"/>
              </a:spcAft>
              <a:buSzPts val="1100"/>
              <a:buNone/>
            </a:pPr>
            <a:r>
              <a:t/>
            </a:r>
            <a:endParaRPr b="1" sz="2920">
              <a:solidFill>
                <a:srgbClr val="E122BB"/>
              </a:solidFill>
              <a:latin typeface="Montserrat"/>
              <a:ea typeface="Montserrat"/>
              <a:cs typeface="Montserrat"/>
              <a:sym typeface="Montserrat"/>
            </a:endParaRPr>
          </a:p>
          <a:p>
            <a:pPr indent="0" lvl="0" marL="0" rtl="0" algn="ctr">
              <a:spcBef>
                <a:spcPts val="0"/>
              </a:spcBef>
              <a:spcAft>
                <a:spcPts val="0"/>
              </a:spcAft>
              <a:buSzPts val="1100"/>
              <a:buNone/>
            </a:pPr>
            <a:r>
              <a:t/>
            </a:r>
            <a:endParaRPr b="1" sz="2920">
              <a:solidFill>
                <a:srgbClr val="E122BB"/>
              </a:solidFill>
              <a:latin typeface="Montserrat"/>
              <a:ea typeface="Montserrat"/>
              <a:cs typeface="Montserrat"/>
              <a:sym typeface="Montserrat"/>
            </a:endParaRPr>
          </a:p>
        </p:txBody>
      </p:sp>
      <p:sp>
        <p:nvSpPr>
          <p:cNvPr id="190" name="Google Shape;190;p31"/>
          <p:cNvSpPr txBox="1"/>
          <p:nvPr/>
        </p:nvSpPr>
        <p:spPr>
          <a:xfrm>
            <a:off x="283550" y="977400"/>
            <a:ext cx="4501500" cy="387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700">
                <a:solidFill>
                  <a:schemeClr val="dk1"/>
                </a:solidFill>
                <a:latin typeface="Lato"/>
                <a:ea typeface="Lato"/>
                <a:cs typeface="Lato"/>
                <a:sym typeface="Lato"/>
              </a:rPr>
              <a:t>Java se ha diseñado para adaptarse a un entorno cambiante. Las bibliotecas pueden añadir libremente nuevos métodos y variables de ejemplar sin que sus clientes se vean afectados.  </a:t>
            </a:r>
            <a:endParaRPr sz="1700">
              <a:solidFill>
                <a:schemeClr val="dk1"/>
              </a:solidFill>
              <a:latin typeface="Lato"/>
              <a:ea typeface="Lato"/>
              <a:cs typeface="Lato"/>
              <a:sym typeface="Lato"/>
            </a:endParaRPr>
          </a:p>
          <a:p>
            <a:pPr indent="0" lvl="0" marL="0" rtl="0" algn="l">
              <a:lnSpc>
                <a:spcPct val="115000"/>
              </a:lnSpc>
              <a:spcBef>
                <a:spcPts val="1600"/>
              </a:spcBef>
              <a:spcAft>
                <a:spcPts val="0"/>
              </a:spcAft>
              <a:buNone/>
            </a:pPr>
            <a:r>
              <a:rPr lang="es-419" sz="1700">
                <a:solidFill>
                  <a:schemeClr val="dk1"/>
                </a:solidFill>
                <a:latin typeface="Lato"/>
                <a:ea typeface="Lato"/>
                <a:cs typeface="Lato"/>
                <a:sym typeface="Lato"/>
              </a:rPr>
              <a:t> </a:t>
            </a:r>
            <a:endParaRPr sz="1700">
              <a:solidFill>
                <a:schemeClr val="dk1"/>
              </a:solidFill>
              <a:latin typeface="Lato"/>
              <a:ea typeface="Lato"/>
              <a:cs typeface="Lato"/>
              <a:sym typeface="Lato"/>
            </a:endParaRPr>
          </a:p>
          <a:p>
            <a:pPr indent="0" lvl="0" marL="0" rtl="0" algn="l">
              <a:lnSpc>
                <a:spcPct val="115000"/>
              </a:lnSpc>
              <a:spcBef>
                <a:spcPts val="1600"/>
              </a:spcBef>
              <a:spcAft>
                <a:spcPts val="0"/>
              </a:spcAft>
              <a:buNone/>
            </a:pPr>
            <a:r>
              <a:rPr lang="es-419" sz="1700">
                <a:solidFill>
                  <a:schemeClr val="dk1"/>
                </a:solidFill>
                <a:latin typeface="Lato"/>
                <a:ea typeface="Lato"/>
                <a:cs typeface="Lato"/>
                <a:sym typeface="Lato"/>
              </a:rPr>
              <a:t>Esta es una característica muy útil cuando se necesite añadir código a un programa en ejecución.</a:t>
            </a:r>
            <a:endParaRPr sz="1700">
              <a:solidFill>
                <a:schemeClr val="dk1"/>
              </a:solidFill>
              <a:latin typeface="Lato"/>
              <a:ea typeface="Lato"/>
              <a:cs typeface="Lato"/>
              <a:sym typeface="Lato"/>
            </a:endParaRPr>
          </a:p>
          <a:p>
            <a:pPr indent="0" lvl="0" marL="0" rtl="0" algn="l">
              <a:lnSpc>
                <a:spcPct val="115000"/>
              </a:lnSpc>
              <a:spcBef>
                <a:spcPts val="1600"/>
              </a:spcBef>
              <a:spcAft>
                <a:spcPts val="0"/>
              </a:spcAft>
              <a:buNone/>
            </a:pPr>
            <a:r>
              <a:t/>
            </a:r>
            <a:endParaRPr sz="1700">
              <a:solidFill>
                <a:schemeClr val="dk1"/>
              </a:solidFill>
              <a:latin typeface="Lato"/>
              <a:ea typeface="Lato"/>
              <a:cs typeface="Lato"/>
              <a:sym typeface="Lato"/>
            </a:endParaRPr>
          </a:p>
          <a:p>
            <a:pPr indent="0" lvl="0" marL="0" rtl="0" algn="l">
              <a:lnSpc>
                <a:spcPct val="115000"/>
              </a:lnSpc>
              <a:spcBef>
                <a:spcPts val="1600"/>
              </a:spcBef>
              <a:spcAft>
                <a:spcPts val="1600"/>
              </a:spcAft>
              <a:buNone/>
            </a:pPr>
            <a:r>
              <a:t/>
            </a:r>
            <a:endParaRPr sz="1700">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0" y="275075"/>
            <a:ext cx="8520600" cy="717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ct val="26315"/>
              <a:buNone/>
            </a:pPr>
            <a:r>
              <a:rPr lang="es-419" sz="4180">
                <a:solidFill>
                  <a:srgbClr val="E122BB"/>
                </a:solidFill>
                <a:latin typeface="Montserrat ExtraBold"/>
                <a:ea typeface="Montserrat ExtraBold"/>
                <a:cs typeface="Montserrat ExtraBold"/>
                <a:sym typeface="Montserrat ExtraBold"/>
              </a:rPr>
              <a:t>Un poco de historia</a:t>
            </a:r>
            <a:endParaRPr sz="4180">
              <a:solidFill>
                <a:srgbClr val="E122BB"/>
              </a:solidFill>
              <a:latin typeface="Montserrat ExtraBold"/>
              <a:ea typeface="Montserrat ExtraBold"/>
              <a:cs typeface="Montserrat ExtraBold"/>
              <a:sym typeface="Montserrat ExtraBold"/>
            </a:endParaRPr>
          </a:p>
        </p:txBody>
      </p:sp>
      <p:sp>
        <p:nvSpPr>
          <p:cNvPr id="62" name="Google Shape;62;p14"/>
          <p:cNvSpPr txBox="1"/>
          <p:nvPr/>
        </p:nvSpPr>
        <p:spPr>
          <a:xfrm>
            <a:off x="245000" y="1181125"/>
            <a:ext cx="373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800">
                <a:solidFill>
                  <a:schemeClr val="lt1"/>
                </a:solidFill>
              </a:rPr>
              <a:t>Java inicia a principios de los 90.</a:t>
            </a:r>
            <a:endParaRPr sz="1800">
              <a:solidFill>
                <a:schemeClr val="lt1"/>
              </a:solidFill>
            </a:endParaRPr>
          </a:p>
          <a:p>
            <a:pPr indent="0" lvl="0" marL="0" rtl="0" algn="l">
              <a:spcBef>
                <a:spcPts val="0"/>
              </a:spcBef>
              <a:spcAft>
                <a:spcPts val="0"/>
              </a:spcAft>
              <a:buClr>
                <a:schemeClr val="dk1"/>
              </a:buClr>
              <a:buSzPts val="1100"/>
              <a:buFont typeface="Arial"/>
              <a:buNone/>
            </a:pPr>
            <a:r>
              <a:t/>
            </a:r>
            <a:endParaRPr sz="1800">
              <a:solidFill>
                <a:schemeClr val="lt1"/>
              </a:solidFill>
            </a:endParaRPr>
          </a:p>
          <a:p>
            <a:pPr indent="0" lvl="0" marL="0" rtl="0" algn="l">
              <a:spcBef>
                <a:spcPts val="0"/>
              </a:spcBef>
              <a:spcAft>
                <a:spcPts val="0"/>
              </a:spcAft>
              <a:buClr>
                <a:schemeClr val="dk1"/>
              </a:buClr>
              <a:buSzPts val="1100"/>
              <a:buFont typeface="Arial"/>
              <a:buNone/>
            </a:pPr>
            <a:r>
              <a:rPr lang="es-419" sz="1800">
                <a:solidFill>
                  <a:schemeClr val="lt1"/>
                </a:solidFill>
              </a:rPr>
              <a:t>Es creado por los ingenieros de Sun Microsystems James Gosling y Patrick Naughton.</a:t>
            </a:r>
            <a:endParaRPr sz="1800">
              <a:solidFill>
                <a:schemeClr val="lt1"/>
              </a:solidFill>
            </a:endParaRPr>
          </a:p>
          <a:p>
            <a:pPr indent="0" lvl="0" marL="0" rtl="0" algn="l">
              <a:spcBef>
                <a:spcPts val="0"/>
              </a:spcBef>
              <a:spcAft>
                <a:spcPts val="0"/>
              </a:spcAft>
              <a:buClr>
                <a:schemeClr val="dk1"/>
              </a:buClr>
              <a:buSzPts val="1100"/>
              <a:buFont typeface="Arial"/>
              <a:buNone/>
            </a:pPr>
            <a:r>
              <a:t/>
            </a:r>
            <a:endParaRPr sz="1800">
              <a:solidFill>
                <a:schemeClr val="lt1"/>
              </a:solidFill>
            </a:endParaRPr>
          </a:p>
          <a:p>
            <a:pPr indent="0" lvl="0" marL="0" rtl="0" algn="l">
              <a:spcBef>
                <a:spcPts val="0"/>
              </a:spcBef>
              <a:spcAft>
                <a:spcPts val="0"/>
              </a:spcAft>
              <a:buClr>
                <a:schemeClr val="dk1"/>
              </a:buClr>
              <a:buSzPts val="1100"/>
              <a:buFont typeface="Arial"/>
              <a:buNone/>
            </a:pPr>
            <a:r>
              <a:rPr lang="es-419" sz="1800">
                <a:solidFill>
                  <a:schemeClr val="lt1"/>
                </a:solidFill>
              </a:rPr>
              <a:t>Su objetivo inicial era ser utilizado para manejar pequeños electrodomésticos. </a:t>
            </a:r>
            <a:endParaRPr sz="1800">
              <a:solidFill>
                <a:schemeClr val="lt1"/>
              </a:solidFill>
            </a:endParaRPr>
          </a:p>
          <a:p>
            <a:pPr indent="0" lvl="0" marL="0" rtl="0" algn="l">
              <a:spcBef>
                <a:spcPts val="0"/>
              </a:spcBef>
              <a:spcAft>
                <a:spcPts val="0"/>
              </a:spcAft>
              <a:buClr>
                <a:schemeClr val="dk1"/>
              </a:buClr>
              <a:buSzPts val="1100"/>
              <a:buFont typeface="Arial"/>
              <a:buNone/>
            </a:pPr>
            <a:r>
              <a:t/>
            </a:r>
            <a:endParaRPr sz="1800">
              <a:solidFill>
                <a:schemeClr val="lt1"/>
              </a:solidFill>
            </a:endParaRPr>
          </a:p>
          <a:p>
            <a:pPr indent="0" lvl="0" marL="0" rtl="0" algn="l">
              <a:spcBef>
                <a:spcPts val="0"/>
              </a:spcBef>
              <a:spcAft>
                <a:spcPts val="0"/>
              </a:spcAft>
              <a:buClr>
                <a:schemeClr val="dk1"/>
              </a:buClr>
              <a:buSzPts val="1100"/>
              <a:buFont typeface="Arial"/>
              <a:buNone/>
            </a:pPr>
            <a:r>
              <a:t/>
            </a:r>
            <a:endParaRPr sz="1800">
              <a:solidFill>
                <a:schemeClr val="lt1"/>
              </a:solidFill>
            </a:endParaRPr>
          </a:p>
        </p:txBody>
      </p:sp>
      <p:pic>
        <p:nvPicPr>
          <p:cNvPr id="63" name="Google Shape;63;p14"/>
          <p:cNvPicPr preferRelativeResize="0"/>
          <p:nvPr/>
        </p:nvPicPr>
        <p:blipFill>
          <a:blip r:embed="rId4">
            <a:alphaModFix/>
          </a:blip>
          <a:stretch>
            <a:fillRect/>
          </a:stretch>
        </p:blipFill>
        <p:spPr>
          <a:xfrm>
            <a:off x="4227325" y="1131125"/>
            <a:ext cx="2105750" cy="2126616"/>
          </a:xfrm>
          <a:prstGeom prst="rect">
            <a:avLst/>
          </a:prstGeom>
          <a:noFill/>
          <a:ln>
            <a:noFill/>
          </a:ln>
        </p:spPr>
      </p:pic>
      <p:sp>
        <p:nvSpPr>
          <p:cNvPr id="64" name="Google Shape;64;p14"/>
          <p:cNvSpPr txBox="1"/>
          <p:nvPr/>
        </p:nvSpPr>
        <p:spPr>
          <a:xfrm>
            <a:off x="4227325" y="3292850"/>
            <a:ext cx="1991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600">
                <a:solidFill>
                  <a:srgbClr val="E122BB"/>
                </a:solidFill>
                <a:latin typeface="Montserrat"/>
                <a:ea typeface="Montserrat"/>
                <a:cs typeface="Montserrat"/>
                <a:sym typeface="Montserrat"/>
              </a:rPr>
              <a:t>James Gosling </a:t>
            </a:r>
            <a:endParaRPr b="1" sz="1600">
              <a:solidFill>
                <a:srgbClr val="E122BB"/>
              </a:solidFill>
              <a:latin typeface="Montserrat"/>
              <a:ea typeface="Montserrat"/>
              <a:cs typeface="Montserrat"/>
              <a:sym typeface="Montserrat"/>
            </a:endParaRPr>
          </a:p>
        </p:txBody>
      </p:sp>
      <p:pic>
        <p:nvPicPr>
          <p:cNvPr id="65" name="Google Shape;65;p14"/>
          <p:cNvPicPr preferRelativeResize="0"/>
          <p:nvPr/>
        </p:nvPicPr>
        <p:blipFill>
          <a:blip r:embed="rId5">
            <a:alphaModFix/>
          </a:blip>
          <a:stretch>
            <a:fillRect/>
          </a:stretch>
        </p:blipFill>
        <p:spPr>
          <a:xfrm>
            <a:off x="6726551" y="1131125"/>
            <a:ext cx="2105740" cy="2095025"/>
          </a:xfrm>
          <a:prstGeom prst="rect">
            <a:avLst/>
          </a:prstGeom>
          <a:noFill/>
          <a:ln>
            <a:noFill/>
          </a:ln>
        </p:spPr>
      </p:pic>
      <p:sp>
        <p:nvSpPr>
          <p:cNvPr id="66" name="Google Shape;66;p14"/>
          <p:cNvSpPr txBox="1"/>
          <p:nvPr/>
        </p:nvSpPr>
        <p:spPr>
          <a:xfrm>
            <a:off x="6726550" y="3257750"/>
            <a:ext cx="2105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600">
                <a:solidFill>
                  <a:srgbClr val="E122BB"/>
                </a:solidFill>
                <a:latin typeface="Montserrat"/>
                <a:ea typeface="Montserrat"/>
                <a:cs typeface="Montserrat"/>
                <a:sym typeface="Montserrat"/>
              </a:rPr>
              <a:t>Patrick Naughton</a:t>
            </a:r>
            <a:endParaRPr b="1" sz="1600">
              <a:solidFill>
                <a:srgbClr val="E122BB"/>
              </a:solidFill>
              <a:latin typeface="Montserrat"/>
              <a:ea typeface="Montserrat"/>
              <a:cs typeface="Montserrat"/>
              <a:sym typeface="Montserrat"/>
            </a:endParaRPr>
          </a:p>
        </p:txBody>
      </p:sp>
      <p:pic>
        <p:nvPicPr>
          <p:cNvPr id="67" name="Google Shape;67;p14"/>
          <p:cNvPicPr preferRelativeResize="0"/>
          <p:nvPr/>
        </p:nvPicPr>
        <p:blipFill>
          <a:blip r:embed="rId6">
            <a:alphaModFix/>
          </a:blip>
          <a:stretch>
            <a:fillRect/>
          </a:stretch>
        </p:blipFill>
        <p:spPr>
          <a:xfrm>
            <a:off x="4498097" y="3720450"/>
            <a:ext cx="2898876" cy="127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2"/>
          <p:cNvSpPr txBox="1"/>
          <p:nvPr>
            <p:ph type="ctrTitle"/>
          </p:nvPr>
        </p:nvSpPr>
        <p:spPr>
          <a:xfrm>
            <a:off x="311700" y="100025"/>
            <a:ext cx="8520600" cy="883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1100"/>
              <a:buNone/>
            </a:pPr>
            <a:r>
              <a:rPr lang="es-419" sz="4180">
                <a:solidFill>
                  <a:srgbClr val="E122BB"/>
                </a:solidFill>
                <a:latin typeface="Montserrat ExtraBold"/>
                <a:ea typeface="Montserrat ExtraBold"/>
                <a:cs typeface="Montserrat ExtraBold"/>
                <a:sym typeface="Montserrat ExtraBold"/>
              </a:rPr>
              <a:t>Tipos de aplicaciones JAVA</a:t>
            </a:r>
            <a:endParaRPr sz="4180">
              <a:solidFill>
                <a:srgbClr val="E122BB"/>
              </a:solidFill>
              <a:latin typeface="Montserrat ExtraBold"/>
              <a:ea typeface="Montserrat ExtraBold"/>
              <a:cs typeface="Montserrat ExtraBold"/>
              <a:sym typeface="Montserrat ExtraBold"/>
            </a:endParaRPr>
          </a:p>
        </p:txBody>
      </p:sp>
      <p:sp>
        <p:nvSpPr>
          <p:cNvPr id="196" name="Google Shape;196;p32"/>
          <p:cNvSpPr txBox="1"/>
          <p:nvPr/>
        </p:nvSpPr>
        <p:spPr>
          <a:xfrm>
            <a:off x="903575" y="1464550"/>
            <a:ext cx="7566000" cy="12621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lt1"/>
              </a:buClr>
              <a:buSzPts val="3500"/>
              <a:buAutoNum type="arabicPeriod"/>
            </a:pPr>
            <a:r>
              <a:rPr lang="es-419" sz="3500">
                <a:solidFill>
                  <a:schemeClr val="lt1"/>
                </a:solidFill>
              </a:rPr>
              <a:t>Aplicaciones de Consola</a:t>
            </a:r>
            <a:endParaRPr sz="3500">
              <a:solidFill>
                <a:schemeClr val="lt1"/>
              </a:solidFill>
            </a:endParaRPr>
          </a:p>
          <a:p>
            <a:pPr indent="-450850" lvl="0" marL="457200" rtl="0" algn="l">
              <a:spcBef>
                <a:spcPts val="0"/>
              </a:spcBef>
              <a:spcAft>
                <a:spcPts val="0"/>
              </a:spcAft>
              <a:buClr>
                <a:schemeClr val="lt1"/>
              </a:buClr>
              <a:buSzPts val="3500"/>
              <a:buAutoNum type="arabicPeriod"/>
            </a:pPr>
            <a:r>
              <a:rPr lang="es-419" sz="3500">
                <a:solidFill>
                  <a:schemeClr val="lt1"/>
                </a:solidFill>
              </a:rPr>
              <a:t>Aplicaciones de propósito general   </a:t>
            </a:r>
            <a:endParaRPr sz="35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3"/>
          <p:cNvSpPr txBox="1"/>
          <p:nvPr>
            <p:ph type="title"/>
          </p:nvPr>
        </p:nvSpPr>
        <p:spPr>
          <a:xfrm>
            <a:off x="191850" y="155725"/>
            <a:ext cx="8778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419" sz="2920">
                <a:solidFill>
                  <a:srgbClr val="E122BB"/>
                </a:solidFill>
                <a:latin typeface="Montserrat"/>
                <a:ea typeface="Montserrat"/>
                <a:cs typeface="Montserrat"/>
                <a:sym typeface="Montserrat"/>
              </a:rPr>
              <a:t>Aplicaciones</a:t>
            </a:r>
            <a:endParaRPr b="1" sz="2920">
              <a:solidFill>
                <a:srgbClr val="E122BB"/>
              </a:solidFill>
              <a:latin typeface="Montserrat"/>
              <a:ea typeface="Montserrat"/>
              <a:cs typeface="Montserrat"/>
              <a:sym typeface="Montserrat"/>
            </a:endParaRPr>
          </a:p>
          <a:p>
            <a:pPr indent="0" lvl="0" marL="0" rtl="0" algn="l">
              <a:spcBef>
                <a:spcPts val="0"/>
              </a:spcBef>
              <a:spcAft>
                <a:spcPts val="0"/>
              </a:spcAft>
              <a:buSzPts val="1100"/>
              <a:buNone/>
            </a:pPr>
            <a:r>
              <a:t/>
            </a:r>
            <a:endParaRPr b="1" sz="2920">
              <a:solidFill>
                <a:srgbClr val="E122BB"/>
              </a:solidFill>
              <a:latin typeface="Montserrat"/>
              <a:ea typeface="Montserrat"/>
              <a:cs typeface="Montserrat"/>
              <a:sym typeface="Montserrat"/>
            </a:endParaRPr>
          </a:p>
        </p:txBody>
      </p:sp>
      <p:pic>
        <p:nvPicPr>
          <p:cNvPr id="202" name="Google Shape;202;p33"/>
          <p:cNvPicPr preferRelativeResize="0"/>
          <p:nvPr/>
        </p:nvPicPr>
        <p:blipFill>
          <a:blip r:embed="rId4">
            <a:alphaModFix/>
          </a:blip>
          <a:stretch>
            <a:fillRect/>
          </a:stretch>
        </p:blipFill>
        <p:spPr>
          <a:xfrm>
            <a:off x="386525" y="1084150"/>
            <a:ext cx="4185475" cy="2670817"/>
          </a:xfrm>
          <a:prstGeom prst="rect">
            <a:avLst/>
          </a:prstGeom>
          <a:noFill/>
          <a:ln>
            <a:noFill/>
          </a:ln>
        </p:spPr>
      </p:pic>
      <p:pic>
        <p:nvPicPr>
          <p:cNvPr id="203" name="Google Shape;203;p33"/>
          <p:cNvPicPr preferRelativeResize="0"/>
          <p:nvPr/>
        </p:nvPicPr>
        <p:blipFill>
          <a:blip r:embed="rId5">
            <a:alphaModFix/>
          </a:blip>
          <a:stretch>
            <a:fillRect/>
          </a:stretch>
        </p:blipFill>
        <p:spPr>
          <a:xfrm>
            <a:off x="4712475" y="3288100"/>
            <a:ext cx="1447425" cy="1586950"/>
          </a:xfrm>
          <a:prstGeom prst="rect">
            <a:avLst/>
          </a:prstGeom>
          <a:noFill/>
          <a:ln>
            <a:noFill/>
          </a:ln>
        </p:spPr>
      </p:pic>
      <p:pic>
        <p:nvPicPr>
          <p:cNvPr id="204" name="Google Shape;204;p33"/>
          <p:cNvPicPr preferRelativeResize="0"/>
          <p:nvPr/>
        </p:nvPicPr>
        <p:blipFill>
          <a:blip r:embed="rId6">
            <a:alphaModFix/>
          </a:blip>
          <a:stretch>
            <a:fillRect/>
          </a:stretch>
        </p:blipFill>
        <p:spPr>
          <a:xfrm>
            <a:off x="4712475" y="1084150"/>
            <a:ext cx="4145566" cy="2095650"/>
          </a:xfrm>
          <a:prstGeom prst="rect">
            <a:avLst/>
          </a:prstGeom>
          <a:noFill/>
          <a:ln>
            <a:noFill/>
          </a:ln>
        </p:spPr>
      </p:pic>
      <p:pic>
        <p:nvPicPr>
          <p:cNvPr id="205" name="Google Shape;205;p33"/>
          <p:cNvPicPr preferRelativeResize="0"/>
          <p:nvPr/>
        </p:nvPicPr>
        <p:blipFill>
          <a:blip r:embed="rId7">
            <a:alphaModFix/>
          </a:blip>
          <a:stretch>
            <a:fillRect/>
          </a:stretch>
        </p:blipFill>
        <p:spPr>
          <a:xfrm>
            <a:off x="6359500" y="3696576"/>
            <a:ext cx="2443649" cy="11111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233425" y="144925"/>
            <a:ext cx="859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s-419" sz="2920">
                <a:solidFill>
                  <a:srgbClr val="E122BB"/>
                </a:solidFill>
                <a:latin typeface="Montserrat"/>
                <a:ea typeface="Montserrat"/>
                <a:cs typeface="Montserrat"/>
                <a:sym typeface="Montserrat"/>
              </a:rPr>
              <a:t>Un poco de historia</a:t>
            </a:r>
            <a:endParaRPr b="1" sz="2920">
              <a:solidFill>
                <a:srgbClr val="E122BB"/>
              </a:solidFill>
              <a:latin typeface="Montserrat"/>
              <a:ea typeface="Montserrat"/>
              <a:cs typeface="Montserrat"/>
              <a:sym typeface="Montserrat"/>
            </a:endParaRPr>
          </a:p>
        </p:txBody>
      </p:sp>
      <p:sp>
        <p:nvSpPr>
          <p:cNvPr id="73" name="Google Shape;73;p15"/>
          <p:cNvSpPr txBox="1"/>
          <p:nvPr/>
        </p:nvSpPr>
        <p:spPr>
          <a:xfrm>
            <a:off x="325125" y="1110700"/>
            <a:ext cx="3618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800">
                <a:solidFill>
                  <a:srgbClr val="434343"/>
                </a:solidFill>
              </a:rPr>
              <a:t>Java inicia a principios de los 90.</a:t>
            </a:r>
            <a:endParaRPr sz="1800">
              <a:solidFill>
                <a:srgbClr val="434343"/>
              </a:solidFill>
            </a:endParaRPr>
          </a:p>
          <a:p>
            <a:pPr indent="0" lvl="0" marL="0" rtl="0" algn="l">
              <a:spcBef>
                <a:spcPts val="0"/>
              </a:spcBef>
              <a:spcAft>
                <a:spcPts val="0"/>
              </a:spcAft>
              <a:buClr>
                <a:schemeClr val="dk1"/>
              </a:buClr>
              <a:buSzPts val="1100"/>
              <a:buFont typeface="Arial"/>
              <a:buNone/>
            </a:pPr>
            <a:r>
              <a:t/>
            </a:r>
            <a:endParaRPr sz="1800">
              <a:solidFill>
                <a:srgbClr val="434343"/>
              </a:solidFill>
            </a:endParaRPr>
          </a:p>
          <a:p>
            <a:pPr indent="0" lvl="0" marL="0" rtl="0" algn="l">
              <a:spcBef>
                <a:spcPts val="0"/>
              </a:spcBef>
              <a:spcAft>
                <a:spcPts val="0"/>
              </a:spcAft>
              <a:buClr>
                <a:schemeClr val="dk1"/>
              </a:buClr>
              <a:buSzPts val="1100"/>
              <a:buFont typeface="Arial"/>
              <a:buNone/>
            </a:pPr>
            <a:r>
              <a:rPr lang="es-419" sz="1800">
                <a:solidFill>
                  <a:srgbClr val="434343"/>
                </a:solidFill>
              </a:rPr>
              <a:t>Es creado por los ingenieros de Sun Microsystems James Gosling y Patrick Naughton.</a:t>
            </a:r>
            <a:endParaRPr sz="1800">
              <a:solidFill>
                <a:srgbClr val="434343"/>
              </a:solidFill>
            </a:endParaRPr>
          </a:p>
          <a:p>
            <a:pPr indent="0" lvl="0" marL="0" rtl="0" algn="l">
              <a:spcBef>
                <a:spcPts val="0"/>
              </a:spcBef>
              <a:spcAft>
                <a:spcPts val="0"/>
              </a:spcAft>
              <a:buClr>
                <a:schemeClr val="dk1"/>
              </a:buClr>
              <a:buSzPts val="1100"/>
              <a:buFont typeface="Arial"/>
              <a:buNone/>
            </a:pPr>
            <a:r>
              <a:t/>
            </a:r>
            <a:endParaRPr sz="1800">
              <a:solidFill>
                <a:srgbClr val="434343"/>
              </a:solidFill>
            </a:endParaRPr>
          </a:p>
          <a:p>
            <a:pPr indent="0" lvl="0" marL="0" rtl="0" algn="l">
              <a:spcBef>
                <a:spcPts val="0"/>
              </a:spcBef>
              <a:spcAft>
                <a:spcPts val="0"/>
              </a:spcAft>
              <a:buClr>
                <a:schemeClr val="dk1"/>
              </a:buClr>
              <a:buSzPts val="1100"/>
              <a:buFont typeface="Arial"/>
              <a:buNone/>
            </a:pPr>
            <a:r>
              <a:rPr lang="es-419" sz="1800">
                <a:solidFill>
                  <a:srgbClr val="434343"/>
                </a:solidFill>
              </a:rPr>
              <a:t>Su objetivo inicial era ser utilizado para manejar pequeños electrodomésticos. </a:t>
            </a:r>
            <a:endParaRPr sz="1800">
              <a:solidFill>
                <a:srgbClr val="434343"/>
              </a:solidFill>
            </a:endParaRPr>
          </a:p>
          <a:p>
            <a:pPr indent="0" lvl="0" marL="0" rtl="0" algn="l">
              <a:spcBef>
                <a:spcPts val="0"/>
              </a:spcBef>
              <a:spcAft>
                <a:spcPts val="0"/>
              </a:spcAft>
              <a:buClr>
                <a:schemeClr val="dk1"/>
              </a:buClr>
              <a:buSzPts val="1100"/>
              <a:buFont typeface="Arial"/>
              <a:buNone/>
            </a:pPr>
            <a:r>
              <a:t/>
            </a:r>
            <a:endParaRPr sz="1800">
              <a:solidFill>
                <a:srgbClr val="434343"/>
              </a:solidFill>
            </a:endParaRPr>
          </a:p>
          <a:p>
            <a:pPr indent="0" lvl="0" marL="0" rtl="0" algn="l">
              <a:spcBef>
                <a:spcPts val="0"/>
              </a:spcBef>
              <a:spcAft>
                <a:spcPts val="0"/>
              </a:spcAft>
              <a:buClr>
                <a:schemeClr val="dk1"/>
              </a:buClr>
              <a:buSzPts val="1100"/>
              <a:buFont typeface="Arial"/>
              <a:buNone/>
            </a:pPr>
            <a:r>
              <a:t/>
            </a:r>
            <a:endParaRPr sz="1800">
              <a:solidFill>
                <a:srgbClr val="434343"/>
              </a:solidFill>
            </a:endParaRPr>
          </a:p>
        </p:txBody>
      </p:sp>
      <p:pic>
        <p:nvPicPr>
          <p:cNvPr id="74" name="Google Shape;74;p15"/>
          <p:cNvPicPr preferRelativeResize="0"/>
          <p:nvPr/>
        </p:nvPicPr>
        <p:blipFill>
          <a:blip r:embed="rId4">
            <a:alphaModFix/>
          </a:blip>
          <a:stretch>
            <a:fillRect/>
          </a:stretch>
        </p:blipFill>
        <p:spPr>
          <a:xfrm>
            <a:off x="4223150" y="2248175"/>
            <a:ext cx="2105750" cy="2126616"/>
          </a:xfrm>
          <a:prstGeom prst="rect">
            <a:avLst/>
          </a:prstGeom>
          <a:noFill/>
          <a:ln>
            <a:noFill/>
          </a:ln>
        </p:spPr>
      </p:pic>
      <p:sp>
        <p:nvSpPr>
          <p:cNvPr id="75" name="Google Shape;75;p15"/>
          <p:cNvSpPr txBox="1"/>
          <p:nvPr/>
        </p:nvSpPr>
        <p:spPr>
          <a:xfrm>
            <a:off x="4223150" y="4409900"/>
            <a:ext cx="1991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600">
                <a:solidFill>
                  <a:srgbClr val="E122BB"/>
                </a:solidFill>
                <a:latin typeface="Montserrat"/>
                <a:ea typeface="Montserrat"/>
                <a:cs typeface="Montserrat"/>
                <a:sym typeface="Montserrat"/>
              </a:rPr>
              <a:t>James Gosling </a:t>
            </a:r>
            <a:endParaRPr b="1" sz="1600">
              <a:solidFill>
                <a:srgbClr val="E122BB"/>
              </a:solidFill>
              <a:latin typeface="Montserrat"/>
              <a:ea typeface="Montserrat"/>
              <a:cs typeface="Montserrat"/>
              <a:sym typeface="Montserrat"/>
            </a:endParaRPr>
          </a:p>
        </p:txBody>
      </p:sp>
      <p:pic>
        <p:nvPicPr>
          <p:cNvPr id="76" name="Google Shape;76;p15"/>
          <p:cNvPicPr preferRelativeResize="0"/>
          <p:nvPr/>
        </p:nvPicPr>
        <p:blipFill>
          <a:blip r:embed="rId5">
            <a:alphaModFix/>
          </a:blip>
          <a:stretch>
            <a:fillRect/>
          </a:stretch>
        </p:blipFill>
        <p:spPr>
          <a:xfrm>
            <a:off x="6722376" y="2248175"/>
            <a:ext cx="2105740" cy="2095025"/>
          </a:xfrm>
          <a:prstGeom prst="rect">
            <a:avLst/>
          </a:prstGeom>
          <a:noFill/>
          <a:ln>
            <a:noFill/>
          </a:ln>
        </p:spPr>
      </p:pic>
      <p:sp>
        <p:nvSpPr>
          <p:cNvPr id="77" name="Google Shape;77;p15"/>
          <p:cNvSpPr txBox="1"/>
          <p:nvPr/>
        </p:nvSpPr>
        <p:spPr>
          <a:xfrm>
            <a:off x="6722375" y="4374800"/>
            <a:ext cx="2105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600">
                <a:solidFill>
                  <a:srgbClr val="E122BB"/>
                </a:solidFill>
                <a:latin typeface="Montserrat"/>
                <a:ea typeface="Montserrat"/>
                <a:cs typeface="Montserrat"/>
                <a:sym typeface="Montserrat"/>
              </a:rPr>
              <a:t>Patrick Naughton</a:t>
            </a:r>
            <a:endParaRPr b="1" sz="1600">
              <a:solidFill>
                <a:srgbClr val="E122BB"/>
              </a:solidFill>
              <a:latin typeface="Montserrat"/>
              <a:ea typeface="Montserrat"/>
              <a:cs typeface="Montserrat"/>
              <a:sym typeface="Montserrat"/>
            </a:endParaRPr>
          </a:p>
        </p:txBody>
      </p:sp>
      <p:pic>
        <p:nvPicPr>
          <p:cNvPr id="78" name="Google Shape;78;p15"/>
          <p:cNvPicPr preferRelativeResize="0"/>
          <p:nvPr/>
        </p:nvPicPr>
        <p:blipFill>
          <a:blip r:embed="rId6">
            <a:alphaModFix/>
          </a:blip>
          <a:stretch>
            <a:fillRect/>
          </a:stretch>
        </p:blipFill>
        <p:spPr>
          <a:xfrm>
            <a:off x="5390100" y="981400"/>
            <a:ext cx="2637774" cy="115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233425" y="144925"/>
            <a:ext cx="859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s-419" sz="2920">
                <a:solidFill>
                  <a:srgbClr val="E122BB"/>
                </a:solidFill>
                <a:latin typeface="Montserrat"/>
                <a:ea typeface="Montserrat"/>
                <a:cs typeface="Montserrat"/>
                <a:sym typeface="Montserrat"/>
              </a:rPr>
              <a:t>Características iniciales</a:t>
            </a:r>
            <a:endParaRPr b="1" sz="2920">
              <a:solidFill>
                <a:srgbClr val="E122BB"/>
              </a:solidFill>
              <a:latin typeface="Montserrat"/>
              <a:ea typeface="Montserrat"/>
              <a:cs typeface="Montserrat"/>
              <a:sym typeface="Montserrat"/>
            </a:endParaRPr>
          </a:p>
        </p:txBody>
      </p:sp>
      <p:sp>
        <p:nvSpPr>
          <p:cNvPr id="84" name="Google Shape;84;p16"/>
          <p:cNvSpPr txBox="1"/>
          <p:nvPr/>
        </p:nvSpPr>
        <p:spPr>
          <a:xfrm>
            <a:off x="325125" y="1110700"/>
            <a:ext cx="3618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800">
                <a:solidFill>
                  <a:srgbClr val="434343"/>
                </a:solidFill>
              </a:rPr>
              <a:t>Era un lenguaje simple, compacto y neutro respecto a la arquitectura (el hardware) requisito necesario para poder reutilizar el mismo software con diferentes electrodomésticos. </a:t>
            </a:r>
            <a:endParaRPr sz="1800">
              <a:solidFill>
                <a:srgbClr val="434343"/>
              </a:solidFill>
            </a:endParaRPr>
          </a:p>
        </p:txBody>
      </p:sp>
      <p:pic>
        <p:nvPicPr>
          <p:cNvPr id="85" name="Google Shape;85;p16"/>
          <p:cNvPicPr preferRelativeResize="0"/>
          <p:nvPr/>
        </p:nvPicPr>
        <p:blipFill>
          <a:blip r:embed="rId4">
            <a:alphaModFix/>
          </a:blip>
          <a:stretch>
            <a:fillRect/>
          </a:stretch>
        </p:blipFill>
        <p:spPr>
          <a:xfrm>
            <a:off x="4709450" y="974150"/>
            <a:ext cx="2739251" cy="1293525"/>
          </a:xfrm>
          <a:prstGeom prst="rect">
            <a:avLst/>
          </a:prstGeom>
          <a:noFill/>
          <a:ln>
            <a:noFill/>
          </a:ln>
        </p:spPr>
      </p:pic>
      <p:pic>
        <p:nvPicPr>
          <p:cNvPr id="86" name="Google Shape;86;p16"/>
          <p:cNvPicPr preferRelativeResize="0"/>
          <p:nvPr/>
        </p:nvPicPr>
        <p:blipFill>
          <a:blip r:embed="rId5">
            <a:alphaModFix/>
          </a:blip>
          <a:stretch>
            <a:fillRect/>
          </a:stretch>
        </p:blipFill>
        <p:spPr>
          <a:xfrm>
            <a:off x="3851525" y="2366916"/>
            <a:ext cx="4875100" cy="24449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233425" y="144925"/>
            <a:ext cx="859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s-419" sz="2920">
                <a:solidFill>
                  <a:srgbClr val="E122BB"/>
                </a:solidFill>
                <a:latin typeface="Montserrat"/>
                <a:ea typeface="Montserrat"/>
                <a:cs typeface="Montserrat"/>
                <a:sym typeface="Montserrat"/>
              </a:rPr>
              <a:t>Hot Java</a:t>
            </a:r>
            <a:endParaRPr b="1" sz="2920">
              <a:solidFill>
                <a:srgbClr val="E122BB"/>
              </a:solidFill>
              <a:latin typeface="Montserrat"/>
              <a:ea typeface="Montserrat"/>
              <a:cs typeface="Montserrat"/>
              <a:sym typeface="Montserrat"/>
            </a:endParaRPr>
          </a:p>
        </p:txBody>
      </p:sp>
      <p:sp>
        <p:nvSpPr>
          <p:cNvPr id="92" name="Google Shape;92;p17"/>
          <p:cNvSpPr txBox="1"/>
          <p:nvPr/>
        </p:nvSpPr>
        <p:spPr>
          <a:xfrm>
            <a:off x="325125" y="1110700"/>
            <a:ext cx="3201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800">
                <a:solidFill>
                  <a:srgbClr val="434343"/>
                </a:solidFill>
              </a:rPr>
              <a:t>Navegador desarrollado en Java que se podía utilizar en ordenadores con diferentes plataformas (Windows, Unix, Solaris, etc) y que además tenía la característica de poder ejecutar pequeños programas denominados applets (hoy en desuso). </a:t>
            </a:r>
            <a:endParaRPr sz="1800">
              <a:solidFill>
                <a:srgbClr val="434343"/>
              </a:solidFill>
            </a:endParaRPr>
          </a:p>
        </p:txBody>
      </p:sp>
      <p:pic>
        <p:nvPicPr>
          <p:cNvPr id="93" name="Google Shape;93;p17"/>
          <p:cNvPicPr preferRelativeResize="0"/>
          <p:nvPr/>
        </p:nvPicPr>
        <p:blipFill>
          <a:blip r:embed="rId4">
            <a:alphaModFix/>
          </a:blip>
          <a:stretch>
            <a:fillRect/>
          </a:stretch>
        </p:blipFill>
        <p:spPr>
          <a:xfrm>
            <a:off x="3627250" y="1162292"/>
            <a:ext cx="5200876" cy="35756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233425" y="144925"/>
            <a:ext cx="859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s-419" sz="2920">
                <a:solidFill>
                  <a:srgbClr val="E122BB"/>
                </a:solidFill>
                <a:latin typeface="Montserrat"/>
                <a:ea typeface="Montserrat"/>
                <a:cs typeface="Montserrat"/>
                <a:sym typeface="Montserrat"/>
              </a:rPr>
              <a:t>Hot Java</a:t>
            </a:r>
            <a:endParaRPr b="1" sz="2920">
              <a:solidFill>
                <a:srgbClr val="E122BB"/>
              </a:solidFill>
              <a:latin typeface="Montserrat"/>
              <a:ea typeface="Montserrat"/>
              <a:cs typeface="Montserrat"/>
              <a:sym typeface="Montserrat"/>
            </a:endParaRPr>
          </a:p>
        </p:txBody>
      </p:sp>
      <p:pic>
        <p:nvPicPr>
          <p:cNvPr id="99" name="Google Shape;99;p18"/>
          <p:cNvPicPr preferRelativeResize="0"/>
          <p:nvPr/>
        </p:nvPicPr>
        <p:blipFill>
          <a:blip r:embed="rId4">
            <a:alphaModFix/>
          </a:blip>
          <a:stretch>
            <a:fillRect/>
          </a:stretch>
        </p:blipFill>
        <p:spPr>
          <a:xfrm>
            <a:off x="1010025" y="2027610"/>
            <a:ext cx="6859451" cy="2786690"/>
          </a:xfrm>
          <a:prstGeom prst="rect">
            <a:avLst/>
          </a:prstGeom>
          <a:noFill/>
          <a:ln>
            <a:noFill/>
          </a:ln>
        </p:spPr>
      </p:pic>
      <p:pic>
        <p:nvPicPr>
          <p:cNvPr id="100" name="Google Shape;100;p18"/>
          <p:cNvPicPr preferRelativeResize="0"/>
          <p:nvPr/>
        </p:nvPicPr>
        <p:blipFill>
          <a:blip r:embed="rId5">
            <a:alphaModFix/>
          </a:blip>
          <a:stretch>
            <a:fillRect/>
          </a:stretch>
        </p:blipFill>
        <p:spPr>
          <a:xfrm>
            <a:off x="3768765" y="1034525"/>
            <a:ext cx="1493850" cy="10249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233425" y="144925"/>
            <a:ext cx="859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s-419" sz="2920">
                <a:solidFill>
                  <a:srgbClr val="E122BB"/>
                </a:solidFill>
                <a:latin typeface="Montserrat"/>
                <a:ea typeface="Montserrat"/>
                <a:cs typeface="Montserrat"/>
                <a:sym typeface="Montserrat"/>
              </a:rPr>
              <a:t>Funcionamiento básico de JAVA</a:t>
            </a:r>
            <a:endParaRPr b="1" sz="2920">
              <a:solidFill>
                <a:srgbClr val="E122BB"/>
              </a:solidFill>
              <a:latin typeface="Montserrat"/>
              <a:ea typeface="Montserrat"/>
              <a:cs typeface="Montserrat"/>
              <a:sym typeface="Montserrat"/>
            </a:endParaRPr>
          </a:p>
        </p:txBody>
      </p:sp>
      <p:pic>
        <p:nvPicPr>
          <p:cNvPr id="106" name="Google Shape;106;p19"/>
          <p:cNvPicPr preferRelativeResize="0"/>
          <p:nvPr/>
        </p:nvPicPr>
        <p:blipFill>
          <a:blip r:embed="rId4">
            <a:alphaModFix/>
          </a:blip>
          <a:stretch>
            <a:fillRect/>
          </a:stretch>
        </p:blipFill>
        <p:spPr>
          <a:xfrm>
            <a:off x="331600" y="1508875"/>
            <a:ext cx="8398624" cy="3309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0"/>
          <p:cNvSpPr txBox="1"/>
          <p:nvPr>
            <p:ph type="title"/>
          </p:nvPr>
        </p:nvSpPr>
        <p:spPr>
          <a:xfrm>
            <a:off x="233425" y="144925"/>
            <a:ext cx="859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s-419" sz="2920">
                <a:solidFill>
                  <a:srgbClr val="E122BB"/>
                </a:solidFill>
                <a:latin typeface="Montserrat"/>
                <a:ea typeface="Montserrat"/>
                <a:cs typeface="Montserrat"/>
                <a:sym typeface="Montserrat"/>
              </a:rPr>
              <a:t>Funcionamiento básico de JAVA</a:t>
            </a:r>
            <a:endParaRPr b="1" sz="2920">
              <a:solidFill>
                <a:srgbClr val="E122BB"/>
              </a:solidFill>
              <a:latin typeface="Montserrat"/>
              <a:ea typeface="Montserrat"/>
              <a:cs typeface="Montserrat"/>
              <a:sym typeface="Montserrat"/>
            </a:endParaRPr>
          </a:p>
        </p:txBody>
      </p:sp>
      <p:pic>
        <p:nvPicPr>
          <p:cNvPr id="112" name="Google Shape;112;p20"/>
          <p:cNvPicPr preferRelativeResize="0"/>
          <p:nvPr/>
        </p:nvPicPr>
        <p:blipFill>
          <a:blip r:embed="rId4">
            <a:alphaModFix/>
          </a:blip>
          <a:stretch>
            <a:fillRect/>
          </a:stretch>
        </p:blipFill>
        <p:spPr>
          <a:xfrm>
            <a:off x="310338" y="3277603"/>
            <a:ext cx="8523326" cy="1482658"/>
          </a:xfrm>
          <a:prstGeom prst="rect">
            <a:avLst/>
          </a:prstGeom>
          <a:noFill/>
          <a:ln>
            <a:noFill/>
          </a:ln>
        </p:spPr>
      </p:pic>
      <p:pic>
        <p:nvPicPr>
          <p:cNvPr id="113" name="Google Shape;113;p20"/>
          <p:cNvPicPr preferRelativeResize="0"/>
          <p:nvPr/>
        </p:nvPicPr>
        <p:blipFill>
          <a:blip r:embed="rId5">
            <a:alphaModFix/>
          </a:blip>
          <a:stretch>
            <a:fillRect/>
          </a:stretch>
        </p:blipFill>
        <p:spPr>
          <a:xfrm>
            <a:off x="2989015" y="1177875"/>
            <a:ext cx="1967867" cy="20179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350250" y="1714625"/>
            <a:ext cx="3517800" cy="11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s-419" sz="2920">
                <a:solidFill>
                  <a:srgbClr val="E122BB"/>
                </a:solidFill>
                <a:latin typeface="Montserrat"/>
                <a:ea typeface="Montserrat"/>
                <a:cs typeface="Montserrat"/>
                <a:sym typeface="Montserrat"/>
              </a:rPr>
              <a:t>Características de Java </a:t>
            </a:r>
            <a:endParaRPr b="1" sz="2920">
              <a:solidFill>
                <a:srgbClr val="E122BB"/>
              </a:solidFill>
              <a:latin typeface="Montserrat"/>
              <a:ea typeface="Montserrat"/>
              <a:cs typeface="Montserrat"/>
              <a:sym typeface="Montserrat"/>
            </a:endParaRPr>
          </a:p>
        </p:txBody>
      </p:sp>
      <p:sp>
        <p:nvSpPr>
          <p:cNvPr id="119" name="Google Shape;119;p21"/>
          <p:cNvSpPr txBox="1"/>
          <p:nvPr/>
        </p:nvSpPr>
        <p:spPr>
          <a:xfrm>
            <a:off x="3834700" y="732300"/>
            <a:ext cx="5110200" cy="3678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Orientado a objetos</a:t>
            </a:r>
            <a:endParaRPr b="1" sz="2000">
              <a:solidFill>
                <a:srgbClr val="E122BB"/>
              </a:solidFill>
              <a:highlight>
                <a:schemeClr val="dk1"/>
              </a:highlight>
              <a:latin typeface="Montserrat"/>
              <a:ea typeface="Montserrat"/>
              <a:cs typeface="Montserrat"/>
              <a:sym typeface="Montserrat"/>
            </a:endParaRPr>
          </a:p>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Distribuido</a:t>
            </a:r>
            <a:endParaRPr b="1" sz="2000">
              <a:solidFill>
                <a:srgbClr val="E122BB"/>
              </a:solidFill>
              <a:highlight>
                <a:schemeClr val="dk1"/>
              </a:highlight>
              <a:latin typeface="Montserrat"/>
              <a:ea typeface="Montserrat"/>
              <a:cs typeface="Montserrat"/>
              <a:sym typeface="Montserrat"/>
            </a:endParaRPr>
          </a:p>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Robusto</a:t>
            </a:r>
            <a:endParaRPr b="1" sz="2000">
              <a:solidFill>
                <a:srgbClr val="E122BB"/>
              </a:solidFill>
              <a:highlight>
                <a:schemeClr val="dk1"/>
              </a:highlight>
              <a:latin typeface="Montserrat"/>
              <a:ea typeface="Montserrat"/>
              <a:cs typeface="Montserrat"/>
              <a:sym typeface="Montserrat"/>
            </a:endParaRPr>
          </a:p>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Seguro</a:t>
            </a:r>
            <a:endParaRPr b="1" sz="2000">
              <a:solidFill>
                <a:srgbClr val="E122BB"/>
              </a:solidFill>
              <a:highlight>
                <a:schemeClr val="dk1"/>
              </a:highlight>
              <a:latin typeface="Montserrat"/>
              <a:ea typeface="Montserrat"/>
              <a:cs typeface="Montserrat"/>
              <a:sym typeface="Montserrat"/>
            </a:endParaRPr>
          </a:p>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Neutro respecto a la arquitectura</a:t>
            </a:r>
            <a:endParaRPr b="1" sz="2000">
              <a:solidFill>
                <a:srgbClr val="E122BB"/>
              </a:solidFill>
              <a:highlight>
                <a:schemeClr val="dk1"/>
              </a:highlight>
              <a:latin typeface="Montserrat"/>
              <a:ea typeface="Montserrat"/>
              <a:cs typeface="Montserrat"/>
              <a:sym typeface="Montserrat"/>
            </a:endParaRPr>
          </a:p>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Adaptable</a:t>
            </a:r>
            <a:endParaRPr b="1" sz="2000">
              <a:solidFill>
                <a:srgbClr val="E122BB"/>
              </a:solidFill>
              <a:highlight>
                <a:schemeClr val="dk1"/>
              </a:highlight>
              <a:latin typeface="Montserrat"/>
              <a:ea typeface="Montserrat"/>
              <a:cs typeface="Montserrat"/>
              <a:sym typeface="Montserrat"/>
            </a:endParaRPr>
          </a:p>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Interpretado</a:t>
            </a:r>
            <a:endParaRPr b="1" sz="2000">
              <a:solidFill>
                <a:srgbClr val="E122BB"/>
              </a:solidFill>
              <a:highlight>
                <a:schemeClr val="dk1"/>
              </a:highlight>
              <a:latin typeface="Montserrat"/>
              <a:ea typeface="Montserrat"/>
              <a:cs typeface="Montserrat"/>
              <a:sym typeface="Montserrat"/>
            </a:endParaRPr>
          </a:p>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Alto rendimiento</a:t>
            </a:r>
            <a:endParaRPr b="1" sz="2000">
              <a:solidFill>
                <a:srgbClr val="E122BB"/>
              </a:solidFill>
              <a:highlight>
                <a:schemeClr val="dk1"/>
              </a:highlight>
              <a:latin typeface="Montserrat"/>
              <a:ea typeface="Montserrat"/>
              <a:cs typeface="Montserrat"/>
              <a:sym typeface="Montserrat"/>
            </a:endParaRPr>
          </a:p>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Multihilo</a:t>
            </a:r>
            <a:endParaRPr b="1" sz="2000">
              <a:solidFill>
                <a:srgbClr val="E122BB"/>
              </a:solidFill>
              <a:highlight>
                <a:schemeClr val="dk1"/>
              </a:highlight>
              <a:latin typeface="Montserrat"/>
              <a:ea typeface="Montserrat"/>
              <a:cs typeface="Montserrat"/>
              <a:sym typeface="Montserrat"/>
            </a:endParaRPr>
          </a:p>
          <a:p>
            <a:pPr indent="-355600" lvl="0" marL="457200" rtl="0" algn="l">
              <a:lnSpc>
                <a:spcPct val="115000"/>
              </a:lnSpc>
              <a:spcBef>
                <a:spcPts val="0"/>
              </a:spcBef>
              <a:spcAft>
                <a:spcPts val="0"/>
              </a:spcAft>
              <a:buClr>
                <a:srgbClr val="E122BB"/>
              </a:buClr>
              <a:buSzPts val="2000"/>
              <a:buFont typeface="Montserrat"/>
              <a:buChar char="●"/>
            </a:pPr>
            <a:r>
              <a:rPr b="1" lang="es-419" sz="2000">
                <a:solidFill>
                  <a:srgbClr val="E122BB"/>
                </a:solidFill>
                <a:highlight>
                  <a:schemeClr val="dk1"/>
                </a:highlight>
                <a:latin typeface="Montserrat"/>
                <a:ea typeface="Montserrat"/>
                <a:cs typeface="Montserrat"/>
                <a:sym typeface="Montserrat"/>
              </a:rPr>
              <a:t>Dinámico</a:t>
            </a:r>
            <a:endParaRPr b="1" sz="2000">
              <a:solidFill>
                <a:srgbClr val="E122BB"/>
              </a:solidFill>
              <a:highlight>
                <a:schemeClr val="dk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